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9" r:id="rId3"/>
    <p:sldId id="258" r:id="rId4"/>
    <p:sldId id="261" r:id="rId5"/>
    <p:sldId id="285" r:id="rId6"/>
    <p:sldId id="260" r:id="rId7"/>
    <p:sldId id="286" r:id="rId8"/>
    <p:sldId id="276" r:id="rId9"/>
    <p:sldId id="280" r:id="rId10"/>
    <p:sldId id="282" r:id="rId11"/>
    <p:sldId id="281" r:id="rId12"/>
    <p:sldId id="283" r:id="rId13"/>
    <p:sldId id="284" r:id="rId14"/>
    <p:sldId id="287" r:id="rId15"/>
    <p:sldId id="288" r:id="rId16"/>
    <p:sldId id="289" r:id="rId17"/>
    <p:sldId id="290" r:id="rId18"/>
    <p:sldId id="29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728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169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89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604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74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015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435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03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1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410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5/23/2026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50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5/23/2026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881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24B5-B75C-4CFB-8F62-E61A9A170E23}"/>
              </a:ext>
            </a:extLst>
          </p:cNvPr>
          <p:cNvSpPr>
            <a:spLocks noGrp="1"/>
          </p:cNvSpPr>
          <p:nvPr>
            <p:ph type="ctrTitle"/>
          </p:nvPr>
        </p:nvSpPr>
        <p:spPr/>
        <p:txBody>
          <a:bodyPr>
            <a:normAutofit/>
          </a:bodyPr>
          <a:lstStyle/>
          <a:p>
            <a:r>
              <a:rPr lang="en-GB" sz="5400" dirty="0"/>
              <a:t>Genesis 7:10-24</a:t>
            </a:r>
          </a:p>
        </p:txBody>
      </p:sp>
      <p:sp>
        <p:nvSpPr>
          <p:cNvPr id="3" name="Subtitle 2">
            <a:extLst>
              <a:ext uri="{FF2B5EF4-FFF2-40B4-BE49-F238E27FC236}">
                <a16:creationId xmlns:a16="http://schemas.microsoft.com/office/drawing/2014/main" id="{511C7D08-E2C4-4E96-B8B5-7ACA9244F8A9}"/>
              </a:ext>
            </a:extLst>
          </p:cNvPr>
          <p:cNvSpPr>
            <a:spLocks noGrp="1"/>
          </p:cNvSpPr>
          <p:nvPr>
            <p:ph type="subTitle" idx="1"/>
          </p:nvPr>
        </p:nvSpPr>
        <p:spPr/>
        <p:txBody>
          <a:bodyPr>
            <a:normAutofit/>
          </a:bodyPr>
          <a:lstStyle/>
          <a:p>
            <a:r>
              <a:rPr lang="en-GB" sz="2400"/>
              <a:t>Brought Safely Through the Waters</a:t>
            </a:r>
            <a:endParaRPr lang="en-GB" sz="2400" dirty="0"/>
          </a:p>
        </p:txBody>
      </p:sp>
    </p:spTree>
    <p:extLst>
      <p:ext uri="{BB962C8B-B14F-4D97-AF65-F5344CB8AC3E}">
        <p14:creationId xmlns:p14="http://schemas.microsoft.com/office/powerpoint/2010/main" val="233991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27ECFB69-81FB-84FE-3568-C182BD79F637}"/>
            </a:ext>
          </a:extLst>
        </p:cNvPr>
        <p:cNvGrpSpPr/>
        <p:nvPr/>
      </p:nvGrpSpPr>
      <p:grpSpPr>
        <a:xfrm>
          <a:off x="0" y="0"/>
          <a:ext cx="0" cy="0"/>
          <a:chOff x="0" y="0"/>
          <a:chExt cx="0" cy="0"/>
        </a:xfrm>
      </p:grpSpPr>
      <p:pic>
        <p:nvPicPr>
          <p:cNvPr id="3" name="Picture 2" descr="The Grade Depression - Crescendo">
            <a:extLst>
              <a:ext uri="{FF2B5EF4-FFF2-40B4-BE49-F238E27FC236}">
                <a16:creationId xmlns:a16="http://schemas.microsoft.com/office/drawing/2014/main" id="{3A92D5E5-B475-9DBC-31A6-4E72C692D5EE}"/>
              </a:ext>
            </a:extLst>
          </p:cNvPr>
          <p:cNvPicPr>
            <a:picLocks noChangeAspect="1"/>
          </p:cNvPicPr>
          <p:nvPr/>
        </p:nvPicPr>
        <p:blipFill>
          <a:blip r:embed="rId2"/>
          <a:srcRect t="8573" b="7157"/>
          <a:stretch>
            <a:fillRect/>
          </a:stretch>
        </p:blipFill>
        <p:spPr>
          <a:xfrm>
            <a:off x="20" y="10"/>
            <a:ext cx="12191980" cy="6857990"/>
          </a:xfrm>
          <a:prstGeom prst="rect">
            <a:avLst/>
          </a:prstGeom>
        </p:spPr>
      </p:pic>
    </p:spTree>
    <p:extLst>
      <p:ext uri="{BB962C8B-B14F-4D97-AF65-F5344CB8AC3E}">
        <p14:creationId xmlns:p14="http://schemas.microsoft.com/office/powerpoint/2010/main" val="42539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7023F55E-FBF0-C449-446E-1C66EF9A280C}"/>
            </a:ext>
          </a:extLst>
        </p:cNvPr>
        <p:cNvGrpSpPr/>
        <p:nvPr/>
      </p:nvGrpSpPr>
      <p:grpSpPr>
        <a:xfrm>
          <a:off x="0" y="0"/>
          <a:ext cx="0" cy="0"/>
          <a:chOff x="0" y="0"/>
          <a:chExt cx="0" cy="0"/>
        </a:xfrm>
      </p:grpSpPr>
      <p:pic>
        <p:nvPicPr>
          <p:cNvPr id="2" name="Picture 1" descr="G. K. Chesterton - Wikipedia">
            <a:extLst>
              <a:ext uri="{FF2B5EF4-FFF2-40B4-BE49-F238E27FC236}">
                <a16:creationId xmlns:a16="http://schemas.microsoft.com/office/drawing/2014/main" id="{5B98A239-193B-FAA7-886A-EB97D8DBFFA8}"/>
              </a:ext>
            </a:extLst>
          </p:cNvPr>
          <p:cNvPicPr>
            <a:picLocks noChangeAspect="1"/>
          </p:cNvPicPr>
          <p:nvPr/>
        </p:nvPicPr>
        <p:blipFill>
          <a:blip r:embed="rId2"/>
          <a:stretch>
            <a:fillRect/>
          </a:stretch>
        </p:blipFill>
        <p:spPr>
          <a:xfrm>
            <a:off x="6570133" y="-139959"/>
            <a:ext cx="5621867" cy="7208002"/>
          </a:xfrm>
          <a:prstGeom prst="rect">
            <a:avLst/>
          </a:prstGeom>
        </p:spPr>
      </p:pic>
      <p:sp>
        <p:nvSpPr>
          <p:cNvPr id="4" name="TextBox 3">
            <a:extLst>
              <a:ext uri="{FF2B5EF4-FFF2-40B4-BE49-F238E27FC236}">
                <a16:creationId xmlns:a16="http://schemas.microsoft.com/office/drawing/2014/main" id="{55973E7D-B3DF-D6B7-F8C2-3E7AC54A285B}"/>
              </a:ext>
            </a:extLst>
          </p:cNvPr>
          <p:cNvSpPr txBox="1"/>
          <p:nvPr/>
        </p:nvSpPr>
        <p:spPr>
          <a:xfrm>
            <a:off x="238159" y="797510"/>
            <a:ext cx="6096000" cy="5570756"/>
          </a:xfrm>
          <a:prstGeom prst="rect">
            <a:avLst/>
          </a:prstGeom>
          <a:noFill/>
        </p:spPr>
        <p:txBody>
          <a:bodyPr wrap="square">
            <a:spAutoFit/>
          </a:bodyPr>
          <a:lstStyle/>
          <a:p>
            <a:pPr algn="ctr"/>
            <a:r>
              <a:rPr lang="en-GB" sz="5600" dirty="0">
                <a:solidFill>
                  <a:schemeClr val="bg1"/>
                </a:solidFill>
                <a:effectLst/>
                <a:ea typeface="Calibri" panose="020F0502020204030204" pitchFamily="34" charset="0"/>
                <a:cs typeface="Calibri" panose="020F0502020204030204" pitchFamily="34" charset="0"/>
              </a:rPr>
              <a:t>‘The answer to the question “What is Wrong?” is, or should be, “I am wrong.”’</a:t>
            </a:r>
          </a:p>
          <a:p>
            <a:pPr algn="ctr"/>
            <a:endParaRPr lang="en-GB" sz="2000" dirty="0">
              <a:solidFill>
                <a:schemeClr val="bg1"/>
              </a:solidFill>
              <a:effectLst/>
              <a:ea typeface="Calibri" panose="020F0502020204030204" pitchFamily="34" charset="0"/>
              <a:cs typeface="Calibri" panose="020F0502020204030204" pitchFamily="34" charset="0"/>
            </a:endParaRPr>
          </a:p>
          <a:p>
            <a:pPr algn="ctr"/>
            <a:r>
              <a:rPr lang="en-GB" sz="5600" i="1" dirty="0">
                <a:solidFill>
                  <a:schemeClr val="bg1"/>
                </a:solidFill>
                <a:ea typeface="Calibri" panose="020F0502020204030204" pitchFamily="34" charset="0"/>
                <a:cs typeface="Calibri" panose="020F0502020204030204" pitchFamily="34" charset="0"/>
              </a:rPr>
              <a:t>- G. K. Chesterton</a:t>
            </a:r>
          </a:p>
        </p:txBody>
      </p:sp>
    </p:spTree>
    <p:extLst>
      <p:ext uri="{BB962C8B-B14F-4D97-AF65-F5344CB8AC3E}">
        <p14:creationId xmlns:p14="http://schemas.microsoft.com/office/powerpoint/2010/main" val="49415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D4FB673-8EBB-C470-B2E0-3B35171A53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71E0A6-E1D6-A681-E72C-7A0BB977A432}"/>
              </a:ext>
            </a:extLst>
          </p:cNvPr>
          <p:cNvSpPr txBox="1"/>
          <p:nvPr/>
        </p:nvSpPr>
        <p:spPr>
          <a:xfrm>
            <a:off x="5887338" y="458956"/>
            <a:ext cx="6096000" cy="5940088"/>
          </a:xfrm>
          <a:prstGeom prst="rect">
            <a:avLst/>
          </a:prstGeom>
          <a:noFill/>
        </p:spPr>
        <p:txBody>
          <a:bodyPr wrap="square">
            <a:spAutoFit/>
          </a:bodyPr>
          <a:lstStyle/>
          <a:p>
            <a:pPr algn="ctr"/>
            <a:r>
              <a:rPr lang="en-GB" sz="4000" dirty="0">
                <a:solidFill>
                  <a:schemeClr val="bg1"/>
                </a:solidFill>
                <a:effectLst/>
                <a:ea typeface="Calibri" panose="020F0502020204030204" pitchFamily="34" charset="0"/>
                <a:cs typeface="Calibri" panose="020F0502020204030204" pitchFamily="34" charset="0"/>
              </a:rPr>
              <a:t>'The line separating good and evil passes not through states, nor between classes, nor between political parties either - but right through every human heart - and through all human hearts.’ </a:t>
            </a:r>
          </a:p>
          <a:p>
            <a:pPr algn="ctr"/>
            <a:endParaRPr lang="en-GB" sz="2000" i="1" dirty="0">
              <a:solidFill>
                <a:schemeClr val="bg1"/>
              </a:solidFill>
              <a:ea typeface="Calibri" panose="020F0502020204030204" pitchFamily="34" charset="0"/>
              <a:cs typeface="Calibri" panose="020F0502020204030204" pitchFamily="34" charset="0"/>
            </a:endParaRPr>
          </a:p>
          <a:p>
            <a:pPr algn="ctr"/>
            <a:r>
              <a:rPr lang="en-GB" sz="4000" i="1" dirty="0">
                <a:solidFill>
                  <a:schemeClr val="bg1"/>
                </a:solidFill>
                <a:ea typeface="Calibri" panose="020F0502020204030204" pitchFamily="34" charset="0"/>
                <a:cs typeface="Calibri" panose="020F0502020204030204" pitchFamily="34" charset="0"/>
              </a:rPr>
              <a:t>- Aleksandr Solzhenitsyn </a:t>
            </a:r>
          </a:p>
        </p:txBody>
      </p:sp>
      <p:pic>
        <p:nvPicPr>
          <p:cNvPr id="3" name="Picture 2" descr="My one day in the life of Aleksandr Solzhenitsyn | Aleksandr Solzhenitsyn |  The Guardian">
            <a:extLst>
              <a:ext uri="{FF2B5EF4-FFF2-40B4-BE49-F238E27FC236}">
                <a16:creationId xmlns:a16="http://schemas.microsoft.com/office/drawing/2014/main" id="{B5805C89-1FE0-4B0C-CACB-159E1BC3781F}"/>
              </a:ext>
            </a:extLst>
          </p:cNvPr>
          <p:cNvPicPr>
            <a:picLocks noChangeAspect="1"/>
          </p:cNvPicPr>
          <p:nvPr/>
        </p:nvPicPr>
        <p:blipFill>
          <a:blip r:embed="rId2"/>
          <a:stretch>
            <a:fillRect/>
          </a:stretch>
        </p:blipFill>
        <p:spPr>
          <a:xfrm>
            <a:off x="-1710814" y="-108770"/>
            <a:ext cx="7075539" cy="7075539"/>
          </a:xfrm>
          <a:prstGeom prst="rect">
            <a:avLst/>
          </a:prstGeom>
        </p:spPr>
      </p:pic>
    </p:spTree>
    <p:extLst>
      <p:ext uri="{BB962C8B-B14F-4D97-AF65-F5344CB8AC3E}">
        <p14:creationId xmlns:p14="http://schemas.microsoft.com/office/powerpoint/2010/main" val="117769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B2FC-205D-A227-B26D-33D44C1EFB9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8DE057F-41E4-BB30-6770-BBED60A984F3}"/>
              </a:ext>
            </a:extLst>
          </p:cNvPr>
          <p:cNvSpPr/>
          <p:nvPr/>
        </p:nvSpPr>
        <p:spPr>
          <a:xfrm>
            <a:off x="793376" y="312784"/>
            <a:ext cx="10605247" cy="5509200"/>
          </a:xfrm>
          <a:prstGeom prst="rect">
            <a:avLst/>
          </a:prstGeom>
        </p:spPr>
        <p:txBody>
          <a:bodyPr wrap="square">
            <a:spAutoFit/>
          </a:bodyPr>
          <a:lstStyle/>
          <a:p>
            <a:pPr algn="ctr"/>
            <a:r>
              <a:rPr lang="en-GB" sz="4400" baseline="30000" dirty="0">
                <a:solidFill>
                  <a:srgbClr val="222222"/>
                </a:solidFill>
                <a:ea typeface="Times New Roman" panose="02020603050405020304" pitchFamily="18" charset="0"/>
                <a:cs typeface="Calibri" panose="020F0502020204030204" pitchFamily="34" charset="0"/>
              </a:rPr>
              <a:t> 5 </a:t>
            </a:r>
            <a:r>
              <a:rPr lang="en-GB" sz="4400" dirty="0">
                <a:solidFill>
                  <a:srgbClr val="222222"/>
                </a:solidFill>
                <a:ea typeface="Times New Roman" panose="02020603050405020304" pitchFamily="18" charset="0"/>
                <a:cs typeface="Calibri" panose="020F0502020204030204" pitchFamily="34" charset="0"/>
              </a:rPr>
              <a:t>‘…the heavens existed long ago, and the earth was formed out of water and through water by the word of God…the world that then existed was deluged with water and perished. </a:t>
            </a:r>
            <a:r>
              <a:rPr lang="en-GB" sz="4400" baseline="30000" dirty="0">
                <a:solidFill>
                  <a:srgbClr val="222222"/>
                </a:solidFill>
                <a:ea typeface="Times New Roman" panose="02020603050405020304" pitchFamily="18" charset="0"/>
                <a:cs typeface="Calibri" panose="020F0502020204030204" pitchFamily="34" charset="0"/>
              </a:rPr>
              <a:t>7</a:t>
            </a:r>
            <a:r>
              <a:rPr lang="en-GB" sz="4400" dirty="0">
                <a:solidFill>
                  <a:srgbClr val="222222"/>
                </a:solidFill>
                <a:ea typeface="Times New Roman" panose="02020603050405020304" pitchFamily="18" charset="0"/>
                <a:cs typeface="Calibri" panose="020F0502020204030204" pitchFamily="34" charset="0"/>
              </a:rPr>
              <a:t> But by the same word the heavens and earth that now exist are stored up for fire, being kept until the day of judgment and destruction of the ungodly.’ </a:t>
            </a:r>
            <a:r>
              <a:rPr lang="en-GB" sz="4400" i="1" dirty="0">
                <a:solidFill>
                  <a:srgbClr val="222222"/>
                </a:solidFill>
                <a:ea typeface="Times New Roman" panose="02020603050405020304" pitchFamily="18" charset="0"/>
                <a:cs typeface="Calibri" panose="020F0502020204030204" pitchFamily="34" charset="0"/>
              </a:rPr>
              <a:t>(2 Pet. 3:5-7)</a:t>
            </a:r>
            <a:endParaRPr lang="en-GB" sz="4400" i="1" dirty="0"/>
          </a:p>
        </p:txBody>
      </p:sp>
    </p:spTree>
    <p:extLst>
      <p:ext uri="{BB962C8B-B14F-4D97-AF65-F5344CB8AC3E}">
        <p14:creationId xmlns:p14="http://schemas.microsoft.com/office/powerpoint/2010/main" val="283461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34AB9-FA60-4CEE-A620-0108592BF63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F19B29-AF28-82D3-9020-4CD919E5008F}"/>
              </a:ext>
            </a:extLst>
          </p:cNvPr>
          <p:cNvSpPr/>
          <p:nvPr/>
        </p:nvSpPr>
        <p:spPr>
          <a:xfrm>
            <a:off x="432619" y="0"/>
            <a:ext cx="11326761" cy="4585871"/>
          </a:xfrm>
          <a:prstGeom prst="rect">
            <a:avLst/>
          </a:prstGeom>
        </p:spPr>
        <p:txBody>
          <a:bodyPr wrap="square">
            <a:spAutoFit/>
          </a:bodyPr>
          <a:lstStyle/>
          <a:p>
            <a:pPr algn="ctr"/>
            <a:endParaRPr lang="en-GB" sz="3600" dirty="0">
              <a:solidFill>
                <a:srgbClr val="222222"/>
              </a:solidFill>
              <a:ea typeface="Times New Roman" panose="02020603050405020304" pitchFamily="18" charset="0"/>
              <a:cs typeface="Calibri" panose="020F0502020204030204" pitchFamily="34" charset="0"/>
            </a:endParaRPr>
          </a:p>
          <a:p>
            <a:pPr algn="ctr"/>
            <a:endParaRPr lang="en-GB" sz="36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God's promised judgement will be totally and unstoppably comprehensive…(vv. 10-12, 17-24)</a:t>
            </a:r>
          </a:p>
          <a:p>
            <a:pPr algn="ctr"/>
            <a:endParaRPr lang="en-GB" sz="44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…but God has a rescue plan, so put your faith in his secured salvation. (vv. 13-16)</a:t>
            </a:r>
            <a:endParaRPr lang="en-GB" sz="3600" dirty="0"/>
          </a:p>
        </p:txBody>
      </p:sp>
    </p:spTree>
    <p:extLst>
      <p:ext uri="{BB962C8B-B14F-4D97-AF65-F5344CB8AC3E}">
        <p14:creationId xmlns:p14="http://schemas.microsoft.com/office/powerpoint/2010/main" val="53153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504BF6E-DA05-F177-E84B-242333EBFE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D36AE0-4679-2973-02EF-EE7E3E74BD59}"/>
              </a:ext>
            </a:extLst>
          </p:cNvPr>
          <p:cNvSpPr/>
          <p:nvPr/>
        </p:nvSpPr>
        <p:spPr>
          <a:xfrm>
            <a:off x="353962" y="312784"/>
            <a:ext cx="11474244" cy="6186309"/>
          </a:xfrm>
          <a:prstGeom prst="rect">
            <a:avLst/>
          </a:prstGeom>
        </p:spPr>
        <p:txBody>
          <a:bodyPr wrap="square">
            <a:spAutoFit/>
          </a:bodyPr>
          <a:lstStyle/>
          <a:p>
            <a:pPr algn="ctr"/>
            <a:r>
              <a:rPr lang="en-GB" sz="4400" baseline="30000" dirty="0">
                <a:solidFill>
                  <a:schemeClr val="bg1"/>
                </a:solidFill>
                <a:ea typeface="Times New Roman" panose="02020603050405020304" pitchFamily="18" charset="0"/>
                <a:cs typeface="Calibri" panose="020F0502020204030204" pitchFamily="34" charset="0"/>
              </a:rPr>
              <a:t> 18 </a:t>
            </a:r>
            <a:r>
              <a:rPr lang="en-GB" sz="4400" dirty="0">
                <a:solidFill>
                  <a:schemeClr val="bg1"/>
                </a:solidFill>
                <a:ea typeface="Times New Roman" panose="02020603050405020304" pitchFamily="18" charset="0"/>
                <a:cs typeface="Calibri" panose="020F0502020204030204" pitchFamily="34" charset="0"/>
              </a:rPr>
              <a:t>For Christ also suffered once for sins, the righteous for the unrighteous, that he might bring us to God, being put to death in the flesh but made alive in the spirit, </a:t>
            </a:r>
            <a:r>
              <a:rPr lang="en-GB" sz="4400" baseline="30000" dirty="0">
                <a:solidFill>
                  <a:schemeClr val="bg1"/>
                </a:solidFill>
                <a:ea typeface="Times New Roman" panose="02020603050405020304" pitchFamily="18" charset="0"/>
                <a:cs typeface="Calibri" panose="020F0502020204030204" pitchFamily="34" charset="0"/>
              </a:rPr>
              <a:t>19</a:t>
            </a:r>
            <a:r>
              <a:rPr lang="en-GB" sz="4400" dirty="0">
                <a:solidFill>
                  <a:schemeClr val="bg1"/>
                </a:solidFill>
                <a:ea typeface="Times New Roman" panose="02020603050405020304" pitchFamily="18" charset="0"/>
                <a:cs typeface="Calibri" panose="020F0502020204030204" pitchFamily="34" charset="0"/>
              </a:rPr>
              <a:t> in which he went and proclaimed to the spirits in prison, </a:t>
            </a:r>
            <a:r>
              <a:rPr lang="en-GB" sz="4400" baseline="30000" dirty="0">
                <a:solidFill>
                  <a:schemeClr val="bg1"/>
                </a:solidFill>
                <a:ea typeface="Times New Roman" panose="02020603050405020304" pitchFamily="18" charset="0"/>
                <a:cs typeface="Calibri" panose="020F0502020204030204" pitchFamily="34" charset="0"/>
              </a:rPr>
              <a:t>20</a:t>
            </a:r>
            <a:r>
              <a:rPr lang="en-GB" sz="4400" dirty="0">
                <a:solidFill>
                  <a:schemeClr val="bg1"/>
                </a:solidFill>
                <a:ea typeface="Times New Roman" panose="02020603050405020304" pitchFamily="18" charset="0"/>
                <a:cs typeface="Calibri" panose="020F0502020204030204" pitchFamily="34" charset="0"/>
              </a:rPr>
              <a:t> because they formerly did not obey, when God’s patience waited in the days of Noah, while the ark was being prepared, in which a few, that is, eight persons, were brought safely through water.</a:t>
            </a:r>
            <a:endParaRPr lang="en-GB" sz="4400" i="1" dirty="0">
              <a:solidFill>
                <a:schemeClr val="bg1"/>
              </a:solidFill>
            </a:endParaRPr>
          </a:p>
        </p:txBody>
      </p:sp>
    </p:spTree>
    <p:extLst>
      <p:ext uri="{BB962C8B-B14F-4D97-AF65-F5344CB8AC3E}">
        <p14:creationId xmlns:p14="http://schemas.microsoft.com/office/powerpoint/2010/main" val="306050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934C9AB3-97D9-150C-4BB2-F9297872FE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9882836-86B3-18B0-4633-88301C621FDE}"/>
              </a:ext>
            </a:extLst>
          </p:cNvPr>
          <p:cNvSpPr/>
          <p:nvPr/>
        </p:nvSpPr>
        <p:spPr>
          <a:xfrm>
            <a:off x="353962" y="312784"/>
            <a:ext cx="11474244" cy="4832092"/>
          </a:xfrm>
          <a:prstGeom prst="rect">
            <a:avLst/>
          </a:prstGeom>
        </p:spPr>
        <p:txBody>
          <a:bodyPr wrap="square">
            <a:spAutoFit/>
          </a:bodyPr>
          <a:lstStyle/>
          <a:p>
            <a:pPr algn="ctr"/>
            <a:r>
              <a:rPr lang="en-GB" sz="4400" baseline="30000" dirty="0">
                <a:solidFill>
                  <a:schemeClr val="bg1"/>
                </a:solidFill>
                <a:ea typeface="Times New Roman" panose="02020603050405020304" pitchFamily="18" charset="0"/>
                <a:cs typeface="Calibri" panose="020F0502020204030204" pitchFamily="34" charset="0"/>
              </a:rPr>
              <a:t> 21 </a:t>
            </a:r>
            <a:r>
              <a:rPr lang="en-GB" sz="4400" dirty="0">
                <a:solidFill>
                  <a:schemeClr val="bg1"/>
                </a:solidFill>
                <a:ea typeface="Times New Roman" panose="02020603050405020304" pitchFamily="18" charset="0"/>
                <a:cs typeface="Calibri" panose="020F0502020204030204" pitchFamily="34" charset="0"/>
              </a:rPr>
              <a:t>Baptism, which corresponds to this, now saves you, not as a removal of dirt from the body but as an appeal to God for a good conscience, through the resurrection of Jesus Christ, </a:t>
            </a:r>
            <a:r>
              <a:rPr lang="en-GB" sz="4400" baseline="30000" dirty="0">
                <a:solidFill>
                  <a:schemeClr val="bg1"/>
                </a:solidFill>
                <a:ea typeface="Times New Roman" panose="02020603050405020304" pitchFamily="18" charset="0"/>
                <a:cs typeface="Calibri" panose="020F0502020204030204" pitchFamily="34" charset="0"/>
              </a:rPr>
              <a:t>22</a:t>
            </a:r>
            <a:r>
              <a:rPr lang="en-GB" sz="4400" dirty="0">
                <a:solidFill>
                  <a:schemeClr val="bg1"/>
                </a:solidFill>
                <a:ea typeface="Times New Roman" panose="02020603050405020304" pitchFamily="18" charset="0"/>
                <a:cs typeface="Calibri" panose="020F0502020204030204" pitchFamily="34" charset="0"/>
              </a:rPr>
              <a:t> who has gone into heaven and is at the right hand of God, with angels, authorities, and powers having been subjected to him. (</a:t>
            </a:r>
            <a:r>
              <a:rPr lang="en-GB" sz="4400" i="1" dirty="0">
                <a:solidFill>
                  <a:schemeClr val="bg1"/>
                </a:solidFill>
                <a:ea typeface="Times New Roman" panose="02020603050405020304" pitchFamily="18" charset="0"/>
                <a:cs typeface="Calibri" panose="020F0502020204030204" pitchFamily="34" charset="0"/>
              </a:rPr>
              <a:t>1 Peter 3:18-22)</a:t>
            </a:r>
            <a:endParaRPr lang="en-GB" sz="4400" i="1" dirty="0">
              <a:solidFill>
                <a:schemeClr val="bg1"/>
              </a:solidFill>
            </a:endParaRPr>
          </a:p>
        </p:txBody>
      </p:sp>
    </p:spTree>
    <p:extLst>
      <p:ext uri="{BB962C8B-B14F-4D97-AF65-F5344CB8AC3E}">
        <p14:creationId xmlns:p14="http://schemas.microsoft.com/office/powerpoint/2010/main" val="370399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6B801-344C-B4B2-B613-C5B0A9AA202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E079971-C5E3-929D-BE98-E8FDCC3D64C0}"/>
              </a:ext>
            </a:extLst>
          </p:cNvPr>
          <p:cNvSpPr/>
          <p:nvPr/>
        </p:nvSpPr>
        <p:spPr>
          <a:xfrm>
            <a:off x="432619" y="0"/>
            <a:ext cx="11326761" cy="4585871"/>
          </a:xfrm>
          <a:prstGeom prst="rect">
            <a:avLst/>
          </a:prstGeom>
        </p:spPr>
        <p:txBody>
          <a:bodyPr wrap="square">
            <a:spAutoFit/>
          </a:bodyPr>
          <a:lstStyle/>
          <a:p>
            <a:pPr algn="ctr"/>
            <a:endParaRPr lang="en-GB" sz="3600" dirty="0">
              <a:solidFill>
                <a:srgbClr val="222222"/>
              </a:solidFill>
              <a:ea typeface="Times New Roman" panose="02020603050405020304" pitchFamily="18" charset="0"/>
              <a:cs typeface="Calibri" panose="020F0502020204030204" pitchFamily="34" charset="0"/>
            </a:endParaRPr>
          </a:p>
          <a:p>
            <a:pPr algn="ctr"/>
            <a:endParaRPr lang="en-GB" sz="36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God's promised judgement will be totally and unstoppably comprehensive…(vv. 10-12, 17-24)</a:t>
            </a:r>
          </a:p>
          <a:p>
            <a:pPr algn="ctr"/>
            <a:endParaRPr lang="en-GB" sz="44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…but God has a rescue plan, so put your faith in his secured salvation. (vv. 13-16)</a:t>
            </a:r>
            <a:endParaRPr lang="en-GB" sz="3600" dirty="0"/>
          </a:p>
        </p:txBody>
      </p:sp>
    </p:spTree>
    <p:extLst>
      <p:ext uri="{BB962C8B-B14F-4D97-AF65-F5344CB8AC3E}">
        <p14:creationId xmlns:p14="http://schemas.microsoft.com/office/powerpoint/2010/main" val="398588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E9180-9546-58E9-D675-0C636A01A33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B03315D-E922-38D0-5EE1-1048BE855911}"/>
              </a:ext>
            </a:extLst>
          </p:cNvPr>
          <p:cNvSpPr/>
          <p:nvPr/>
        </p:nvSpPr>
        <p:spPr>
          <a:xfrm>
            <a:off x="432619" y="-485775"/>
            <a:ext cx="11326761" cy="6278642"/>
          </a:xfrm>
          <a:prstGeom prst="rect">
            <a:avLst/>
          </a:prstGeom>
        </p:spPr>
        <p:txBody>
          <a:bodyPr wrap="square">
            <a:spAutoFit/>
          </a:bodyPr>
          <a:lstStyle/>
          <a:p>
            <a:pPr algn="ctr"/>
            <a:endParaRPr lang="en-GB" sz="4400" dirty="0">
              <a:solidFill>
                <a:srgbClr val="222222"/>
              </a:solidFill>
              <a:ea typeface="Times New Roman" panose="02020603050405020304" pitchFamily="18" charset="0"/>
              <a:cs typeface="Calibri" panose="020F0502020204030204" pitchFamily="34" charset="0"/>
            </a:endParaRPr>
          </a:p>
          <a:p>
            <a:pPr algn="ctr"/>
            <a:endParaRPr lang="en-GB" sz="4400" kern="100" dirty="0">
              <a:latin typeface="+mj-lt"/>
              <a:ea typeface="Aptos" panose="020B0004020202020204" pitchFamily="34" charset="0"/>
              <a:cs typeface="Times New Roman" panose="02020603050405020304" pitchFamily="18" charset="0"/>
            </a:endParaRPr>
          </a:p>
          <a:p>
            <a:pPr marL="742950" indent="-742950" algn="ctr">
              <a:buAutoNum type="arabicParenR"/>
            </a:pPr>
            <a:r>
              <a:rPr lang="en-GB" sz="5400" kern="100" dirty="0">
                <a:effectLst/>
                <a:latin typeface="+mj-lt"/>
                <a:ea typeface="Aptos" panose="020B0004020202020204" pitchFamily="34" charset="0"/>
                <a:cs typeface="Times New Roman" panose="02020603050405020304" pitchFamily="18" charset="0"/>
              </a:rPr>
              <a:t>Review your expectations</a:t>
            </a:r>
          </a:p>
          <a:p>
            <a:pPr marL="742950" indent="-742950" algn="ctr">
              <a:buAutoNum type="arabicParenR"/>
            </a:pPr>
            <a:endParaRPr lang="en-GB" sz="5400" kern="100" dirty="0">
              <a:effectLst/>
              <a:latin typeface="+mj-lt"/>
              <a:ea typeface="Aptos" panose="020B0004020202020204" pitchFamily="34" charset="0"/>
              <a:cs typeface="Times New Roman" panose="02020603050405020304" pitchFamily="18" charset="0"/>
            </a:endParaRPr>
          </a:p>
          <a:p>
            <a:pPr marL="742950" indent="-742950" algn="ctr">
              <a:buAutoNum type="arabicParenR"/>
            </a:pPr>
            <a:r>
              <a:rPr lang="en-GB" sz="5400" kern="100" dirty="0">
                <a:latin typeface="+mj-lt"/>
                <a:ea typeface="Aptos" panose="020B0004020202020204" pitchFamily="34" charset="0"/>
                <a:cs typeface="Times New Roman" panose="02020603050405020304" pitchFamily="18" charset="0"/>
              </a:rPr>
              <a:t>Repent and witness</a:t>
            </a:r>
          </a:p>
          <a:p>
            <a:pPr marL="742950" indent="-742950" algn="ctr">
              <a:buAutoNum type="arabicParenR"/>
            </a:pPr>
            <a:endParaRPr lang="en-GB" sz="5400" kern="100" dirty="0">
              <a:latin typeface="+mj-lt"/>
              <a:ea typeface="Aptos" panose="020B0004020202020204" pitchFamily="34" charset="0"/>
              <a:cs typeface="Times New Roman" panose="02020603050405020304" pitchFamily="18" charset="0"/>
            </a:endParaRPr>
          </a:p>
          <a:p>
            <a:pPr marL="742950" indent="-742950" algn="ctr">
              <a:buAutoNum type="arabicParenR"/>
            </a:pPr>
            <a:r>
              <a:rPr lang="en-GB" sz="5400" kern="100">
                <a:effectLst/>
                <a:latin typeface="+mj-lt"/>
                <a:ea typeface="Aptos" panose="020B0004020202020204" pitchFamily="34" charset="0"/>
                <a:cs typeface="Times New Roman" panose="02020603050405020304" pitchFamily="18" charset="0"/>
              </a:rPr>
              <a:t>Rejoice in rescue</a:t>
            </a:r>
            <a:br>
              <a:rPr lang="en-GB" sz="5400" kern="100" dirty="0">
                <a:effectLst/>
                <a:latin typeface="+mj-lt"/>
                <a:ea typeface="Aptos" panose="020B0004020202020204" pitchFamily="34" charset="0"/>
                <a:cs typeface="Times New Roman" panose="02020603050405020304" pitchFamily="18" charset="0"/>
              </a:rPr>
            </a:br>
            <a:endParaRPr lang="en-GB" sz="4400" dirty="0"/>
          </a:p>
        </p:txBody>
      </p:sp>
    </p:spTree>
    <p:extLst>
      <p:ext uri="{BB962C8B-B14F-4D97-AF65-F5344CB8AC3E}">
        <p14:creationId xmlns:p14="http://schemas.microsoft.com/office/powerpoint/2010/main" val="53338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descr="Academic Standards Committee to eliminate weight of A+ GPA">
            <a:extLst>
              <a:ext uri="{FF2B5EF4-FFF2-40B4-BE49-F238E27FC236}">
                <a16:creationId xmlns:a16="http://schemas.microsoft.com/office/drawing/2014/main" id="{092F1D0B-2BAF-6323-5122-B0934BC67F63}"/>
              </a:ext>
            </a:extLst>
          </p:cNvPr>
          <p:cNvPicPr>
            <a:picLocks noChangeAspect="1"/>
          </p:cNvPicPr>
          <p:nvPr/>
        </p:nvPicPr>
        <p:blipFill>
          <a:blip r:embed="rId2"/>
          <a:srcRect t="7714" b="8017"/>
          <a:stretch>
            <a:fillRect/>
          </a:stretch>
        </p:blipFill>
        <p:spPr>
          <a:xfrm>
            <a:off x="20" y="10"/>
            <a:ext cx="12191980" cy="6857990"/>
          </a:xfrm>
          <a:prstGeom prst="rect">
            <a:avLst/>
          </a:prstGeom>
        </p:spPr>
      </p:pic>
    </p:spTree>
    <p:extLst>
      <p:ext uri="{BB962C8B-B14F-4D97-AF65-F5344CB8AC3E}">
        <p14:creationId xmlns:p14="http://schemas.microsoft.com/office/powerpoint/2010/main" val="151516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59586-4619-4369-90D9-5C1D212341E9}"/>
              </a:ext>
            </a:extLst>
          </p:cNvPr>
          <p:cNvSpPr/>
          <p:nvPr/>
        </p:nvSpPr>
        <p:spPr>
          <a:xfrm>
            <a:off x="432619" y="0"/>
            <a:ext cx="11326761" cy="4585871"/>
          </a:xfrm>
          <a:prstGeom prst="rect">
            <a:avLst/>
          </a:prstGeom>
        </p:spPr>
        <p:txBody>
          <a:bodyPr wrap="square">
            <a:spAutoFit/>
          </a:bodyPr>
          <a:lstStyle/>
          <a:p>
            <a:pPr algn="ctr"/>
            <a:endParaRPr lang="en-GB" sz="3600" dirty="0">
              <a:solidFill>
                <a:srgbClr val="222222"/>
              </a:solidFill>
              <a:ea typeface="Times New Roman" panose="02020603050405020304" pitchFamily="18" charset="0"/>
              <a:cs typeface="Calibri" panose="020F0502020204030204" pitchFamily="34" charset="0"/>
            </a:endParaRPr>
          </a:p>
          <a:p>
            <a:pPr algn="ctr"/>
            <a:endParaRPr lang="en-GB" sz="36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God's promised judgement will be totally and unstoppably comprehensive…(vv. 10-12, 17-24)</a:t>
            </a:r>
          </a:p>
          <a:p>
            <a:pPr algn="ctr"/>
            <a:endParaRPr lang="en-GB" sz="44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…but God has a rescue plan, so put your faith in his secured salvation. (vv. 13-16)</a:t>
            </a:r>
            <a:endParaRPr lang="en-GB" sz="3600" dirty="0"/>
          </a:p>
        </p:txBody>
      </p:sp>
    </p:spTree>
    <p:extLst>
      <p:ext uri="{BB962C8B-B14F-4D97-AF65-F5344CB8AC3E}">
        <p14:creationId xmlns:p14="http://schemas.microsoft.com/office/powerpoint/2010/main" val="201432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1CA0-3A7A-4385-D4D8-42F72A280D1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1B0D886-95B2-AF34-5343-0FF393F00927}"/>
              </a:ext>
            </a:extLst>
          </p:cNvPr>
          <p:cNvSpPr/>
          <p:nvPr/>
        </p:nvSpPr>
        <p:spPr>
          <a:xfrm>
            <a:off x="793376" y="262823"/>
            <a:ext cx="10605247" cy="4832092"/>
          </a:xfrm>
          <a:prstGeom prst="rect">
            <a:avLst/>
          </a:prstGeom>
        </p:spPr>
        <p:txBody>
          <a:bodyPr wrap="square">
            <a:spAutoFit/>
          </a:bodyPr>
          <a:lstStyle/>
          <a:p>
            <a:pPr algn="ctr"/>
            <a:endParaRPr lang="en-GB" sz="4400" dirty="0">
              <a:solidFill>
                <a:srgbClr val="222222"/>
              </a:solidFill>
              <a:ea typeface="Times New Roman" panose="02020603050405020304" pitchFamily="18" charset="0"/>
              <a:cs typeface="Calibri" panose="020F0502020204030204" pitchFamily="34" charset="0"/>
            </a:endParaRPr>
          </a:p>
          <a:p>
            <a:pPr algn="ctr"/>
            <a:r>
              <a:rPr lang="en-GB" sz="4400" kern="100" baseline="30000" dirty="0">
                <a:latin typeface="+mj-lt"/>
                <a:ea typeface="Aptos" panose="020B0004020202020204" pitchFamily="34" charset="0"/>
                <a:cs typeface="Times New Roman" panose="02020603050405020304" pitchFamily="18" charset="0"/>
              </a:rPr>
              <a:t>5</a:t>
            </a:r>
            <a:r>
              <a:rPr lang="en-GB" sz="4400" kern="100" baseline="30000" dirty="0">
                <a:effectLst/>
                <a:latin typeface="+mj-lt"/>
                <a:ea typeface="Aptos" panose="020B0004020202020204" pitchFamily="34" charset="0"/>
                <a:cs typeface="Times New Roman" panose="02020603050405020304" pitchFamily="18" charset="0"/>
              </a:rPr>
              <a:t> </a:t>
            </a:r>
            <a:r>
              <a:rPr lang="en-GB" sz="4400" kern="100" dirty="0">
                <a:effectLst/>
                <a:latin typeface="+mj-lt"/>
                <a:ea typeface="Aptos" panose="020B0004020202020204" pitchFamily="34" charset="0"/>
                <a:cs typeface="Times New Roman" panose="02020603050405020304" pitchFamily="18" charset="0"/>
              </a:rPr>
              <a:t>The LORD saw that the wickedness of man was great in the earth, and that every intention of the thoughts of his heart was only evil continually. </a:t>
            </a:r>
            <a:r>
              <a:rPr lang="en-GB" sz="4400" kern="100" baseline="30000" dirty="0">
                <a:effectLst/>
                <a:latin typeface="+mj-lt"/>
                <a:ea typeface="Aptos" panose="020B0004020202020204" pitchFamily="34" charset="0"/>
                <a:cs typeface="Times New Roman" panose="02020603050405020304" pitchFamily="18" charset="0"/>
              </a:rPr>
              <a:t>6</a:t>
            </a:r>
            <a:r>
              <a:rPr lang="en-GB" sz="4400" kern="100" dirty="0">
                <a:effectLst/>
                <a:latin typeface="+mj-lt"/>
                <a:ea typeface="Aptos" panose="020B0004020202020204" pitchFamily="34" charset="0"/>
                <a:cs typeface="Times New Roman" panose="02020603050405020304" pitchFamily="18" charset="0"/>
              </a:rPr>
              <a:t> And the LORD regretted that he had made man on the earth, and it grieved him to his heart. </a:t>
            </a:r>
            <a:r>
              <a:rPr lang="en-GB" sz="4400" i="1" kern="100" dirty="0">
                <a:effectLst/>
                <a:latin typeface="+mj-lt"/>
                <a:ea typeface="Aptos" panose="020B0004020202020204" pitchFamily="34" charset="0"/>
                <a:cs typeface="Times New Roman" panose="02020603050405020304" pitchFamily="18" charset="0"/>
              </a:rPr>
              <a:t>(Gen. 6:5-6)</a:t>
            </a:r>
            <a:endParaRPr lang="en-GB" sz="4400" i="1" dirty="0"/>
          </a:p>
        </p:txBody>
      </p:sp>
    </p:spTree>
    <p:extLst>
      <p:ext uri="{BB962C8B-B14F-4D97-AF65-F5344CB8AC3E}">
        <p14:creationId xmlns:p14="http://schemas.microsoft.com/office/powerpoint/2010/main" val="23132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9782D-41DB-C54E-606F-38FCD47A5F4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2348784-9CDF-FE6D-5DED-D0073FD86869}"/>
              </a:ext>
            </a:extLst>
          </p:cNvPr>
          <p:cNvSpPr/>
          <p:nvPr/>
        </p:nvSpPr>
        <p:spPr>
          <a:xfrm>
            <a:off x="432619" y="0"/>
            <a:ext cx="11326761" cy="4585871"/>
          </a:xfrm>
          <a:prstGeom prst="rect">
            <a:avLst/>
          </a:prstGeom>
        </p:spPr>
        <p:txBody>
          <a:bodyPr wrap="square">
            <a:spAutoFit/>
          </a:bodyPr>
          <a:lstStyle/>
          <a:p>
            <a:pPr algn="ctr"/>
            <a:endParaRPr lang="en-GB" sz="3600" dirty="0">
              <a:solidFill>
                <a:srgbClr val="222222"/>
              </a:solidFill>
              <a:ea typeface="Times New Roman" panose="02020603050405020304" pitchFamily="18" charset="0"/>
              <a:cs typeface="Calibri" panose="020F0502020204030204" pitchFamily="34" charset="0"/>
            </a:endParaRPr>
          </a:p>
          <a:p>
            <a:pPr algn="ctr"/>
            <a:endParaRPr lang="en-GB" sz="36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God's promised judgement will be totally and unstoppably comprehensive…(vv. 10-12, 17-24)</a:t>
            </a:r>
          </a:p>
          <a:p>
            <a:pPr algn="ctr"/>
            <a:endParaRPr lang="en-GB" sz="44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…but God has a rescue plan, so put your faith in his secured salvation. (vv. 13-16)</a:t>
            </a:r>
            <a:endParaRPr lang="en-GB" sz="3600" dirty="0"/>
          </a:p>
        </p:txBody>
      </p:sp>
    </p:spTree>
    <p:extLst>
      <p:ext uri="{BB962C8B-B14F-4D97-AF65-F5344CB8AC3E}">
        <p14:creationId xmlns:p14="http://schemas.microsoft.com/office/powerpoint/2010/main" val="262317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9CADBA89-776D-CA59-E5AB-ACFA1894117E}"/>
            </a:ext>
          </a:extLst>
        </p:cNvPr>
        <p:cNvGrpSpPr/>
        <p:nvPr/>
      </p:nvGrpSpPr>
      <p:grpSpPr>
        <a:xfrm>
          <a:off x="0" y="0"/>
          <a:ext cx="0" cy="0"/>
          <a:chOff x="0" y="0"/>
          <a:chExt cx="0" cy="0"/>
        </a:xfrm>
      </p:grpSpPr>
      <p:pic>
        <p:nvPicPr>
          <p:cNvPr id="2" name="Picture 1" descr="Video shows underwater eruption a day before Tonga tsunami (January, 2022)">
            <a:extLst>
              <a:ext uri="{FF2B5EF4-FFF2-40B4-BE49-F238E27FC236}">
                <a16:creationId xmlns:a16="http://schemas.microsoft.com/office/drawing/2014/main" id="{5E5303DD-3D3E-97D3-C279-718B689A0D9A}"/>
              </a:ext>
            </a:extLst>
          </p:cNvPr>
          <p:cNvPicPr>
            <a:picLocks noChangeAspect="1"/>
          </p:cNvPicPr>
          <p:nvPr/>
        </p:nvPicPr>
        <p:blipFill>
          <a:blip r:embed="rId2"/>
          <a:srcRect t="28268" b="1419"/>
          <a:stretch>
            <a:fillRect/>
          </a:stretch>
        </p:blipFill>
        <p:spPr>
          <a:xfrm>
            <a:off x="20" y="10"/>
            <a:ext cx="12191980" cy="6857990"/>
          </a:xfrm>
          <a:prstGeom prst="rect">
            <a:avLst/>
          </a:prstGeom>
        </p:spPr>
      </p:pic>
    </p:spTree>
    <p:extLst>
      <p:ext uri="{BB962C8B-B14F-4D97-AF65-F5344CB8AC3E}">
        <p14:creationId xmlns:p14="http://schemas.microsoft.com/office/powerpoint/2010/main" val="372409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9E164-82A9-E5B6-E2FE-4EEAD25F0D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EBFACC0-9694-7ABB-0A94-D004E625219C}"/>
              </a:ext>
            </a:extLst>
          </p:cNvPr>
          <p:cNvSpPr/>
          <p:nvPr/>
        </p:nvSpPr>
        <p:spPr>
          <a:xfrm>
            <a:off x="432619" y="0"/>
            <a:ext cx="11326761" cy="4585871"/>
          </a:xfrm>
          <a:prstGeom prst="rect">
            <a:avLst/>
          </a:prstGeom>
        </p:spPr>
        <p:txBody>
          <a:bodyPr wrap="square">
            <a:spAutoFit/>
          </a:bodyPr>
          <a:lstStyle/>
          <a:p>
            <a:pPr algn="ctr"/>
            <a:endParaRPr lang="en-GB" sz="3600" dirty="0">
              <a:solidFill>
                <a:srgbClr val="222222"/>
              </a:solidFill>
              <a:ea typeface="Times New Roman" panose="02020603050405020304" pitchFamily="18" charset="0"/>
              <a:cs typeface="Calibri" panose="020F0502020204030204" pitchFamily="34" charset="0"/>
            </a:endParaRPr>
          </a:p>
          <a:p>
            <a:pPr algn="ctr"/>
            <a:endParaRPr lang="en-GB" sz="36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God's promised judgement will be totally and unstoppably comprehensive…(vv. 10-12, 17-24)</a:t>
            </a:r>
          </a:p>
          <a:p>
            <a:pPr algn="ctr"/>
            <a:endParaRPr lang="en-GB" sz="4400" kern="100" dirty="0">
              <a:latin typeface="+mj-lt"/>
              <a:ea typeface="Aptos" panose="020B0004020202020204" pitchFamily="34" charset="0"/>
              <a:cs typeface="Times New Roman" panose="02020603050405020304" pitchFamily="18" charset="0"/>
            </a:endParaRPr>
          </a:p>
          <a:p>
            <a:pPr algn="ctr"/>
            <a:r>
              <a:rPr lang="en-GB" sz="4400" kern="100" dirty="0">
                <a:effectLst/>
                <a:latin typeface="+mj-lt"/>
                <a:ea typeface="Aptos" panose="020B0004020202020204" pitchFamily="34" charset="0"/>
                <a:cs typeface="Times New Roman" panose="02020603050405020304" pitchFamily="18" charset="0"/>
              </a:rPr>
              <a:t>…but God has a rescue plan, so put your faith in his secured salvation. (vv. 13-16)</a:t>
            </a:r>
            <a:endParaRPr lang="en-GB" sz="3600" dirty="0"/>
          </a:p>
        </p:txBody>
      </p:sp>
    </p:spTree>
    <p:extLst>
      <p:ext uri="{BB962C8B-B14F-4D97-AF65-F5344CB8AC3E}">
        <p14:creationId xmlns:p14="http://schemas.microsoft.com/office/powerpoint/2010/main" val="377049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EFEFC-6E2A-9D6F-58FD-CCF3F1BD661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8F58B00-D8F1-D034-2B88-94A320E46B4C}"/>
              </a:ext>
            </a:extLst>
          </p:cNvPr>
          <p:cNvSpPr/>
          <p:nvPr/>
        </p:nvSpPr>
        <p:spPr>
          <a:xfrm>
            <a:off x="793376" y="1127347"/>
            <a:ext cx="10605247" cy="3046988"/>
          </a:xfrm>
          <a:prstGeom prst="rect">
            <a:avLst/>
          </a:prstGeom>
        </p:spPr>
        <p:txBody>
          <a:bodyPr wrap="square">
            <a:spAutoFit/>
          </a:bodyPr>
          <a:lstStyle/>
          <a:p>
            <a:pPr algn="ctr"/>
            <a:r>
              <a:rPr lang="en-GB" sz="4800" baseline="30000" dirty="0">
                <a:solidFill>
                  <a:srgbClr val="222222"/>
                </a:solidFill>
                <a:ea typeface="Times New Roman" panose="02020603050405020304" pitchFamily="18" charset="0"/>
                <a:cs typeface="Calibri" panose="020F0502020204030204" pitchFamily="34" charset="0"/>
              </a:rPr>
              <a:t>1 </a:t>
            </a:r>
            <a:r>
              <a:rPr lang="en-GB" sz="4800" dirty="0">
                <a:solidFill>
                  <a:srgbClr val="222222"/>
                </a:solidFill>
                <a:ea typeface="Times New Roman" panose="02020603050405020304" pitchFamily="18" charset="0"/>
                <a:cs typeface="Calibri" panose="020F0502020204030204" pitchFamily="34" charset="0"/>
              </a:rPr>
              <a:t>In the beginning, God created the heavens and the earth. </a:t>
            </a:r>
            <a:r>
              <a:rPr lang="en-GB" sz="4800" baseline="30000" dirty="0">
                <a:solidFill>
                  <a:srgbClr val="222222"/>
                </a:solidFill>
                <a:ea typeface="Times New Roman" panose="02020603050405020304" pitchFamily="18" charset="0"/>
                <a:cs typeface="Calibri" panose="020F0502020204030204" pitchFamily="34" charset="0"/>
              </a:rPr>
              <a:t>2 </a:t>
            </a:r>
            <a:r>
              <a:rPr lang="en-GB" sz="4800" dirty="0">
                <a:solidFill>
                  <a:srgbClr val="222222"/>
                </a:solidFill>
                <a:ea typeface="Times New Roman" panose="02020603050405020304" pitchFamily="18" charset="0"/>
                <a:cs typeface="Calibri" panose="020F0502020204030204" pitchFamily="34" charset="0"/>
              </a:rPr>
              <a:t>The earth was without form and void, and darkness was over the face of the deep. </a:t>
            </a:r>
            <a:r>
              <a:rPr lang="en-GB" sz="4800" i="1" dirty="0">
                <a:solidFill>
                  <a:srgbClr val="222222"/>
                </a:solidFill>
                <a:ea typeface="Times New Roman" panose="02020603050405020304" pitchFamily="18" charset="0"/>
                <a:cs typeface="Calibri" panose="020F0502020204030204" pitchFamily="34" charset="0"/>
              </a:rPr>
              <a:t>(Gen. 1:1-2)</a:t>
            </a:r>
            <a:endParaRPr lang="en-GB" sz="4800" i="1" dirty="0"/>
          </a:p>
        </p:txBody>
      </p:sp>
    </p:spTree>
    <p:extLst>
      <p:ext uri="{BB962C8B-B14F-4D97-AF65-F5344CB8AC3E}">
        <p14:creationId xmlns:p14="http://schemas.microsoft.com/office/powerpoint/2010/main" val="191280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C62E9-68C9-CE67-B7B0-9EE2485256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5449E7-9642-42CB-EF4C-D8437BC93720}"/>
              </a:ext>
            </a:extLst>
          </p:cNvPr>
          <p:cNvSpPr/>
          <p:nvPr/>
        </p:nvSpPr>
        <p:spPr>
          <a:xfrm>
            <a:off x="793376" y="784732"/>
            <a:ext cx="10605247" cy="4154984"/>
          </a:xfrm>
          <a:prstGeom prst="rect">
            <a:avLst/>
          </a:prstGeom>
        </p:spPr>
        <p:txBody>
          <a:bodyPr wrap="square">
            <a:spAutoFit/>
          </a:bodyPr>
          <a:lstStyle/>
          <a:p>
            <a:pPr algn="ctr"/>
            <a:r>
              <a:rPr lang="en-GB" sz="4400" baseline="30000" dirty="0">
                <a:solidFill>
                  <a:srgbClr val="222222"/>
                </a:solidFill>
                <a:ea typeface="Times New Roman" panose="02020603050405020304" pitchFamily="18" charset="0"/>
                <a:cs typeface="Calibri" panose="020F0502020204030204" pitchFamily="34" charset="0"/>
              </a:rPr>
              <a:t> 6 </a:t>
            </a:r>
            <a:r>
              <a:rPr lang="en-GB" sz="4400" dirty="0">
                <a:solidFill>
                  <a:srgbClr val="222222"/>
                </a:solidFill>
                <a:ea typeface="Times New Roman" panose="02020603050405020304" pitchFamily="18" charset="0"/>
                <a:cs typeface="Calibri" panose="020F0502020204030204" pitchFamily="34" charset="0"/>
              </a:rPr>
              <a:t>And God said, “Let there be an expanse in the midst of the waters, and let it separate the waters from the waters…Let the waters under the heavens be gathered together into one place, and let the dry land appear.” </a:t>
            </a:r>
          </a:p>
          <a:p>
            <a:pPr algn="ctr"/>
            <a:r>
              <a:rPr lang="en-GB" sz="4400" i="1" dirty="0">
                <a:solidFill>
                  <a:srgbClr val="222222"/>
                </a:solidFill>
                <a:ea typeface="Times New Roman" panose="02020603050405020304" pitchFamily="18" charset="0"/>
                <a:cs typeface="Calibri" panose="020F0502020204030204" pitchFamily="34" charset="0"/>
              </a:rPr>
              <a:t>(Gen. 1:6, 9)</a:t>
            </a:r>
            <a:endParaRPr lang="en-GB" sz="4400" i="1" dirty="0"/>
          </a:p>
        </p:txBody>
      </p:sp>
    </p:spTree>
    <p:extLst>
      <p:ext uri="{BB962C8B-B14F-4D97-AF65-F5344CB8AC3E}">
        <p14:creationId xmlns:p14="http://schemas.microsoft.com/office/powerpoint/2010/main" val="279059371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853</TotalTime>
  <Words>664</Words>
  <Application>Microsoft Office PowerPoint</Application>
  <PresentationFormat>Widescreen</PresentationFormat>
  <Paragraphs>48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Times New Roman</vt:lpstr>
      <vt:lpstr>Gallery</vt:lpstr>
      <vt:lpstr>Genesis 7:10-24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7:14- 10: 29</dc:title>
  <dc:creator>jonathan.gilmour.06@aberdeen.ac.uk</dc:creator>
  <cp:lastModifiedBy>Stephen Porter</cp:lastModifiedBy>
  <cp:revision>41</cp:revision>
  <dcterms:created xsi:type="dcterms:W3CDTF">2024-02-16T17:38:30Z</dcterms:created>
  <dcterms:modified xsi:type="dcterms:W3CDTF">2026-05-23T11:14:51Z</dcterms:modified>
</cp:coreProperties>
</file>