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</p:sldMasterIdLst>
  <p:sldIdLst>
    <p:sldId id="263" r:id="rId2"/>
    <p:sldId id="278" r:id="rId3"/>
    <p:sldId id="281" r:id="rId4"/>
    <p:sldId id="285" r:id="rId5"/>
    <p:sldId id="289" r:id="rId6"/>
    <p:sldId id="290" r:id="rId7"/>
    <p:sldId id="291" r:id="rId8"/>
    <p:sldId id="287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F4F3"/>
    <a:srgbClr val="E65706"/>
    <a:srgbClr val="FFF4CF"/>
    <a:srgbClr val="3F4F56"/>
    <a:srgbClr val="FDAD08"/>
    <a:srgbClr val="17B2B1"/>
    <a:srgbClr val="59B84F"/>
    <a:srgbClr val="CFE4F3"/>
    <a:srgbClr val="FAE4CE"/>
    <a:srgbClr val="FFC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 autoAdjust="0"/>
    <p:restoredTop sz="94574" autoAdjust="0"/>
  </p:normalViewPr>
  <p:slideViewPr>
    <p:cSldViewPr snapToGrid="0" snapToObjects="1">
      <p:cViewPr varScale="1">
        <p:scale>
          <a:sx n="84" d="100"/>
          <a:sy n="84" d="100"/>
        </p:scale>
        <p:origin x="77" y="4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Slide">
    <p:bg>
      <p:bgPr>
        <a:solidFill>
          <a:srgbClr val="17B2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456635"/>
            <a:ext cx="9144000" cy="6868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685800" y="1176173"/>
            <a:ext cx="7772400" cy="1102519"/>
          </a:xfrm>
        </p:spPr>
        <p:txBody>
          <a:bodyPr anchor="b" anchorCtr="0">
            <a:no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2368073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8" name="Picture 7" descr="EF-Logo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636" y="4533163"/>
            <a:ext cx="1739792" cy="48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2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with Text">
    <p:bg>
      <p:bgPr>
        <a:solidFill>
          <a:srgbClr val="D8FDFD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539" y="0"/>
            <a:ext cx="7715250" cy="514350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0"/>
            <a:ext cx="4943216" cy="51435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58788" y="707219"/>
            <a:ext cx="4067292" cy="912541"/>
          </a:xfrm>
        </p:spPr>
        <p:txBody>
          <a:bodyPr anchor="b" anchorCtr="0">
            <a:normAutofit/>
          </a:bodyPr>
          <a:lstStyle>
            <a:lvl1pPr algn="l">
              <a:defRPr sz="28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58788" y="1733828"/>
            <a:ext cx="4067292" cy="1948695"/>
          </a:xfrm>
        </p:spPr>
        <p:txBody>
          <a:bodyPr>
            <a:normAutofit/>
          </a:bodyPr>
          <a:lstStyle>
            <a:lvl1pPr marL="0" indent="0" algn="l">
              <a:buClr>
                <a:schemeClr val="accent2"/>
              </a:buClr>
              <a:buFontTx/>
              <a:buNone/>
              <a:defRPr sz="16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EF-Logo-0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04810"/>
            <a:ext cx="1739792" cy="48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594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1 Column"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00151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994172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531"/>
            <a:ext cx="8229600" cy="3101091"/>
          </a:xfrm>
        </p:spPr>
        <p:txBody>
          <a:bodyPr/>
          <a:lstStyle>
            <a:lvl1pPr>
              <a:buClr>
                <a:schemeClr val="accent2"/>
              </a:buClr>
              <a:buFont typeface="Arial"/>
              <a:buChar char="•"/>
              <a:defRPr/>
            </a:lvl1pPr>
            <a:lvl2pPr marL="800100" indent="-342900">
              <a:buClr>
                <a:schemeClr val="accent2"/>
              </a:buClr>
              <a:buFont typeface="Arial"/>
              <a:buChar char="•"/>
              <a:defRPr/>
            </a:lvl2pPr>
            <a:lvl3pPr marL="1257300" indent="-342900">
              <a:buClr>
                <a:schemeClr val="accent2"/>
              </a:buClr>
              <a:buFont typeface="Arial"/>
              <a:buChar char="•"/>
              <a:defRPr/>
            </a:lvl3pPr>
            <a:lvl4pPr marL="1714500" indent="-342900">
              <a:buClr>
                <a:schemeClr val="accent2"/>
              </a:buClr>
              <a:buFont typeface="Arial"/>
              <a:buChar char="•"/>
              <a:defRPr/>
            </a:lvl4pPr>
            <a:lvl5pPr marL="2171700" indent="-342900">
              <a:buClr>
                <a:schemeClr val="accent2"/>
              </a:buClr>
              <a:buFont typeface="Arial"/>
              <a:buChar char="•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rgbClr val="ACBBC2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EF-Logo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04810"/>
            <a:ext cx="1739792" cy="48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722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2 Column"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00151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994172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531"/>
            <a:ext cx="3984000" cy="3101091"/>
          </a:xfrm>
        </p:spPr>
        <p:txBody>
          <a:bodyPr/>
          <a:lstStyle>
            <a:lvl1pPr>
              <a:buClr>
                <a:schemeClr val="accent2"/>
              </a:buClr>
              <a:buFont typeface="Arial"/>
              <a:buChar char="•"/>
              <a:defRPr/>
            </a:lvl1pPr>
            <a:lvl2pPr marL="800100" indent="-342900">
              <a:buClr>
                <a:schemeClr val="accent2"/>
              </a:buClr>
              <a:buFont typeface="Arial"/>
              <a:buChar char="•"/>
              <a:defRPr/>
            </a:lvl2pPr>
            <a:lvl3pPr marL="1257300" indent="-342900">
              <a:buClr>
                <a:schemeClr val="accent2"/>
              </a:buClr>
              <a:buFont typeface="Arial"/>
              <a:buChar char="•"/>
              <a:defRPr/>
            </a:lvl3pPr>
            <a:lvl4pPr marL="1714500" indent="-342900">
              <a:buClr>
                <a:schemeClr val="accent2"/>
              </a:buClr>
              <a:buFont typeface="Arial"/>
              <a:buChar char="•"/>
              <a:defRPr/>
            </a:lvl4pPr>
            <a:lvl5pPr marL="2171700" indent="-342900">
              <a:buClr>
                <a:schemeClr val="accent2"/>
              </a:buClr>
              <a:buFont typeface="Arial"/>
              <a:buChar char="•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rgbClr val="ACBBC2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4702800" y="1493531"/>
            <a:ext cx="3984000" cy="3101091"/>
          </a:xfrm>
        </p:spPr>
        <p:txBody>
          <a:bodyPr/>
          <a:lstStyle>
            <a:lvl1pPr>
              <a:buClr>
                <a:schemeClr val="accent2"/>
              </a:buClr>
              <a:buFont typeface="Arial"/>
              <a:buChar char="•"/>
              <a:defRPr/>
            </a:lvl1pPr>
            <a:lvl2pPr marL="800100" indent="-342900">
              <a:buClr>
                <a:schemeClr val="accent2"/>
              </a:buClr>
              <a:buFont typeface="Arial"/>
              <a:buChar char="•"/>
              <a:defRPr/>
            </a:lvl2pPr>
            <a:lvl3pPr marL="1257300" indent="-342900">
              <a:buClr>
                <a:schemeClr val="accent2"/>
              </a:buClr>
              <a:buFont typeface="Arial"/>
              <a:buChar char="•"/>
              <a:defRPr/>
            </a:lvl3pPr>
            <a:lvl4pPr marL="1714500" indent="-342900">
              <a:buClr>
                <a:schemeClr val="accent2"/>
              </a:buClr>
              <a:buFont typeface="Arial"/>
              <a:buChar char="•"/>
              <a:defRPr/>
            </a:lvl4pPr>
            <a:lvl5pPr marL="2171700" indent="-342900">
              <a:buClr>
                <a:schemeClr val="accent2"/>
              </a:buClr>
              <a:buFont typeface="Arial"/>
              <a:buChar char="•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8" name="Picture 7" descr="EF-Logo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04810"/>
            <a:ext cx="1739792" cy="48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3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with Graphic"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1200151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994172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531"/>
            <a:ext cx="3984000" cy="3101091"/>
          </a:xfrm>
        </p:spPr>
        <p:txBody>
          <a:bodyPr/>
          <a:lstStyle>
            <a:lvl1pPr>
              <a:buClr>
                <a:schemeClr val="accent2"/>
              </a:buClr>
              <a:buFont typeface="Arial"/>
              <a:buChar char="•"/>
              <a:defRPr/>
            </a:lvl1pPr>
            <a:lvl2pPr marL="800100" indent="-342900">
              <a:buClr>
                <a:schemeClr val="accent2"/>
              </a:buClr>
              <a:buFont typeface="Arial"/>
              <a:buChar char="•"/>
              <a:defRPr/>
            </a:lvl2pPr>
            <a:lvl3pPr marL="1257300" indent="-342900">
              <a:buClr>
                <a:schemeClr val="accent2"/>
              </a:buClr>
              <a:buFont typeface="Arial"/>
              <a:buChar char="•"/>
              <a:defRPr/>
            </a:lvl3pPr>
            <a:lvl4pPr marL="1714500" indent="-342900">
              <a:buClr>
                <a:schemeClr val="accent2"/>
              </a:buClr>
              <a:buFont typeface="Arial"/>
              <a:buChar char="•"/>
              <a:defRPr/>
            </a:lvl4pPr>
            <a:lvl5pPr marL="2171700" indent="-342900">
              <a:buClr>
                <a:schemeClr val="accent2"/>
              </a:buClr>
              <a:buFont typeface="Arial"/>
              <a:buChar char="•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rgbClr val="ACBBC2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4702175" y="1494541"/>
            <a:ext cx="3984625" cy="3100387"/>
          </a:xfrm>
        </p:spPr>
        <p:txBody>
          <a:bodyPr/>
          <a:lstStyle/>
          <a:p>
            <a:endParaRPr lang="en-US"/>
          </a:p>
        </p:txBody>
      </p:sp>
      <p:pic>
        <p:nvPicPr>
          <p:cNvPr id="7" name="Picture 6" descr="EF-Logo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04810"/>
            <a:ext cx="1739792" cy="48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06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with Title"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1200151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994173"/>
          </a:xfrm>
        </p:spPr>
        <p:txBody>
          <a:bodyPr/>
          <a:lstStyle>
            <a:lvl1pPr algn="l">
              <a:defRPr b="1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57200" y="1493531"/>
            <a:ext cx="8229600" cy="3101092"/>
          </a:xfrm>
        </p:spPr>
        <p:txBody>
          <a:bodyPr/>
          <a:lstStyle>
            <a:lvl1pPr marL="0" indent="0">
              <a:buClr>
                <a:schemeClr val="accent2"/>
              </a:buClr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rgbClr val="ACBBC2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 descr="EF-Logo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04810"/>
            <a:ext cx="1739792" cy="48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1452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with Caption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4512543"/>
            <a:ext cx="9144000" cy="630957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9321"/>
            <a:ext cx="5486400" cy="350187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rgbClr val="ACBBC2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78470" y="4512547"/>
            <a:ext cx="6646863" cy="560387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rgbClr val="3F4F56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937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Slide 2">
    <p:bg>
      <p:bgPr>
        <a:solidFill>
          <a:srgbClr val="17B2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77" y="-1529"/>
            <a:ext cx="9201911" cy="5177613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629504" y="1098416"/>
            <a:ext cx="5671317" cy="1395577"/>
          </a:xfrm>
        </p:spPr>
        <p:txBody>
          <a:bodyPr anchor="b" anchorCtr="0">
            <a:noAutofit/>
          </a:bodyPr>
          <a:lstStyle>
            <a:lvl1pPr>
              <a:defRPr sz="4000"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371600" y="2763433"/>
            <a:ext cx="6232757" cy="91909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9" name="Picture 8" descr="EF-Logo-0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636" y="4533163"/>
            <a:ext cx="1739792" cy="48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56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25333" y="4767263"/>
            <a:ext cx="2133600" cy="27384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58787" y="707219"/>
            <a:ext cx="8440138" cy="1571473"/>
          </a:xfrm>
        </p:spPr>
        <p:txBody>
          <a:bodyPr anchor="b" anchorCtr="0">
            <a:norm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58787" y="2368073"/>
            <a:ext cx="8440138" cy="131445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5" name="Picture 4" descr="EF-Logo-whit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13004"/>
            <a:ext cx="1739792" cy="49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77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down"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" y="0"/>
            <a:ext cx="4943216" cy="51435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58788" y="1070230"/>
            <a:ext cx="4067292" cy="2699540"/>
          </a:xfrm>
        </p:spPr>
        <p:txBody>
          <a:bodyPr anchor="ctr" anchorCtr="0">
            <a:norm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rgbClr val="3F4F56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5322888" y="1070230"/>
            <a:ext cx="3567112" cy="2699540"/>
          </a:xfrm>
        </p:spPr>
        <p:txBody>
          <a:bodyPr anchor="ctr" anchorCtr="0">
            <a:normAutofit/>
          </a:bodyPr>
          <a:lstStyle>
            <a:lvl1pPr>
              <a:buClr>
                <a:schemeClr val="accent2"/>
              </a:buClr>
              <a:buFont typeface="Wingdings" charset="2"/>
              <a:buAutoNum type="arabicPlain"/>
              <a:defRPr sz="1400" baseline="0">
                <a:solidFill>
                  <a:schemeClr val="tx2"/>
                </a:solidFill>
              </a:defRPr>
            </a:lvl1pPr>
            <a:lvl2pPr marL="800100" indent="-342900">
              <a:buClr>
                <a:schemeClr val="accent2"/>
              </a:buClr>
              <a:buFont typeface="Wingdings" charset="2"/>
              <a:buAutoNum type="arabicPlain"/>
              <a:defRPr sz="1400" baseline="0">
                <a:solidFill>
                  <a:schemeClr val="tx2"/>
                </a:solidFill>
              </a:defRPr>
            </a:lvl2pPr>
            <a:lvl3pPr marL="1257300" indent="-342900">
              <a:buClr>
                <a:schemeClr val="accent2"/>
              </a:buClr>
              <a:buFont typeface="Wingdings" charset="2"/>
              <a:buAutoNum type="arabicPlain"/>
              <a:defRPr sz="1400" baseline="0">
                <a:solidFill>
                  <a:schemeClr val="tx2"/>
                </a:solidFill>
              </a:defRPr>
            </a:lvl3pPr>
            <a:lvl4pPr marL="1714500" indent="-342900">
              <a:buClr>
                <a:schemeClr val="accent2"/>
              </a:buClr>
              <a:buFont typeface="Wingdings" charset="2"/>
              <a:buAutoNum type="arabicPlain"/>
              <a:defRPr sz="1400" baseline="0">
                <a:solidFill>
                  <a:schemeClr val="tx2"/>
                </a:solidFill>
              </a:defRPr>
            </a:lvl4pPr>
            <a:lvl5pPr marL="2171700" indent="-342900">
              <a:buClr>
                <a:schemeClr val="accent2"/>
              </a:buClr>
              <a:buFont typeface="Wingdings" charset="2"/>
              <a:buAutoNum type="arabicPlain"/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Picture 5" descr="EF-Logo-whit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13004"/>
            <a:ext cx="1739792" cy="49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 Section Titl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25333" y="4767263"/>
            <a:ext cx="2133600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358787" y="707219"/>
            <a:ext cx="8440138" cy="1571473"/>
          </a:xfrm>
        </p:spPr>
        <p:txBody>
          <a:bodyPr anchor="b" anchorCtr="0">
            <a:normAutofit/>
          </a:bodyPr>
          <a:lstStyle>
            <a:lvl1pPr algn="l">
              <a:defRPr sz="2800" b="1" baseline="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1. 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358787" y="2368073"/>
            <a:ext cx="8440138" cy="131445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5" name="Picture 4" descr="EF-Logo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04810"/>
            <a:ext cx="1739792" cy="485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95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bg>
      <p:bgPr>
        <a:solidFill>
          <a:srgbClr val="D8FDFD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539" y="0"/>
            <a:ext cx="7715251" cy="514350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0"/>
            <a:ext cx="4943216" cy="51435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358788" y="471482"/>
            <a:ext cx="4067292" cy="2212084"/>
          </a:xfrm>
        </p:spPr>
        <p:txBody>
          <a:bodyPr anchor="b" anchorCtr="0">
            <a:norm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“So far we've used the donations to fund 11 laptops for the school</a:t>
            </a:r>
            <a:r>
              <a:rPr lang="is-IS" dirty="0"/>
              <a:t>…</a:t>
            </a:r>
            <a:r>
              <a:rPr lang="en-GB" dirty="0"/>
              <a:t>”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8788" y="2955117"/>
            <a:ext cx="4067292" cy="841482"/>
          </a:xfrm>
        </p:spPr>
        <p:txBody>
          <a:bodyPr>
            <a:normAutofit/>
          </a:bodyPr>
          <a:lstStyle>
            <a:lvl1pPr marL="0" indent="0" algn="l">
              <a:buNone/>
              <a:defRPr sz="14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Claire Price | </a:t>
            </a:r>
            <a:r>
              <a:rPr lang="en-GB" dirty="0" err="1"/>
              <a:t>Bleasby</a:t>
            </a:r>
            <a:r>
              <a:rPr lang="en-GB" dirty="0"/>
              <a:t> Primary School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EF-Logo-white-0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13004"/>
            <a:ext cx="1739792" cy="49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69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o Image"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406371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1551"/>
            <a:ext cx="8229600" cy="3218680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“</a:t>
            </a:r>
            <a:r>
              <a:rPr lang="en-GB" dirty="0" err="1"/>
              <a:t>Aenean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leo</a:t>
            </a:r>
            <a:r>
              <a:rPr lang="en-GB" dirty="0"/>
              <a:t> quam. </a:t>
            </a:r>
            <a:r>
              <a:rPr lang="en-GB" dirty="0" err="1"/>
              <a:t>Pellentesque</a:t>
            </a:r>
            <a:r>
              <a:rPr lang="en-GB" dirty="0"/>
              <a:t> </a:t>
            </a:r>
            <a:r>
              <a:rPr lang="en-GB" dirty="0" err="1"/>
              <a:t>ornare</a:t>
            </a:r>
            <a:r>
              <a:rPr lang="en-GB" dirty="0"/>
              <a:t> </a:t>
            </a:r>
            <a:r>
              <a:rPr lang="en-GB" dirty="0" err="1"/>
              <a:t>sem</a:t>
            </a:r>
            <a:r>
              <a:rPr lang="en-GB" dirty="0"/>
              <a:t> </a:t>
            </a:r>
            <a:r>
              <a:rPr lang="en-GB" dirty="0" err="1"/>
              <a:t>lacinia</a:t>
            </a:r>
            <a:r>
              <a:rPr lang="en-GB" dirty="0"/>
              <a:t> quam </a:t>
            </a:r>
            <a:r>
              <a:rPr lang="en-GB" dirty="0" err="1"/>
              <a:t>venenatis</a:t>
            </a:r>
            <a:r>
              <a:rPr lang="en-GB" dirty="0"/>
              <a:t> </a:t>
            </a:r>
            <a:r>
              <a:rPr lang="en-GB" dirty="0" err="1"/>
              <a:t>vestibulum</a:t>
            </a:r>
            <a:r>
              <a:rPr lang="en-GB" dirty="0"/>
              <a:t>. </a:t>
            </a:r>
            <a:r>
              <a:rPr lang="en-GB" dirty="0" err="1"/>
              <a:t>Risus</a:t>
            </a:r>
            <a:r>
              <a:rPr lang="en-GB" dirty="0"/>
              <a:t> </a:t>
            </a:r>
            <a:r>
              <a:rPr lang="en-GB" dirty="0" err="1"/>
              <a:t>varius</a:t>
            </a:r>
            <a:r>
              <a:rPr lang="en-GB" dirty="0"/>
              <a:t> </a:t>
            </a:r>
            <a:r>
              <a:rPr lang="en-GB" dirty="0" err="1"/>
              <a:t>blandit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 non magna.”</a:t>
            </a:r>
            <a:endParaRPr lang="en-US" dirty="0"/>
          </a:p>
        </p:txBody>
      </p:sp>
      <p:sp>
        <p:nvSpPr>
          <p:cNvPr id="8" name="Content Placeholder 4"/>
          <p:cNvSpPr>
            <a:spLocks noGrp="1"/>
          </p:cNvSpPr>
          <p:nvPr>
            <p:ph sz="quarter" idx="13"/>
          </p:nvPr>
        </p:nvSpPr>
        <p:spPr>
          <a:xfrm>
            <a:off x="457200" y="4388237"/>
            <a:ext cx="7958016" cy="448219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Arial"/>
                <a:cs typeface="Arial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tx1">
                    <a:lumMod val="40000"/>
                    <a:lumOff val="60000"/>
                  </a:schemeClr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ight Triangle 3"/>
          <p:cNvSpPr/>
          <p:nvPr userDrawn="1"/>
        </p:nvSpPr>
        <p:spPr>
          <a:xfrm rot="10800000" flipH="1">
            <a:off x="561044" y="3840687"/>
            <a:ext cx="615058" cy="448226"/>
          </a:xfrm>
          <a:prstGeom prst="rtTriangle">
            <a:avLst/>
          </a:prstGeom>
          <a:solidFill>
            <a:srgbClr val="FB00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ackground Image">
    <p:bg>
      <p:bgPr>
        <a:solidFill>
          <a:srgbClr val="17B2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894630" y="563540"/>
            <a:ext cx="7292834" cy="2539906"/>
          </a:xfrm>
        </p:spPr>
        <p:txBody>
          <a:bodyPr anchor="b" anchorCtr="0">
            <a:normAutofit/>
          </a:bodyPr>
          <a:lstStyle>
            <a:lvl1pPr algn="ctr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“</a:t>
            </a:r>
            <a:r>
              <a:rPr lang="en-GB" dirty="0" err="1"/>
              <a:t>Aenean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leo</a:t>
            </a:r>
            <a:r>
              <a:rPr lang="en-GB" dirty="0"/>
              <a:t> quam. </a:t>
            </a:r>
            <a:r>
              <a:rPr lang="en-GB" dirty="0" err="1"/>
              <a:t>Pellentesque</a:t>
            </a:r>
            <a:r>
              <a:rPr lang="en-GB" dirty="0"/>
              <a:t> </a:t>
            </a:r>
            <a:r>
              <a:rPr lang="en-GB" dirty="0" err="1"/>
              <a:t>ornare</a:t>
            </a:r>
            <a:r>
              <a:rPr lang="en-GB" dirty="0"/>
              <a:t> </a:t>
            </a:r>
            <a:r>
              <a:rPr lang="en-GB" dirty="0" err="1"/>
              <a:t>sem</a:t>
            </a:r>
            <a:r>
              <a:rPr lang="en-GB" dirty="0"/>
              <a:t> </a:t>
            </a:r>
            <a:r>
              <a:rPr lang="en-GB" dirty="0" err="1"/>
              <a:t>lacinia</a:t>
            </a:r>
            <a:r>
              <a:rPr lang="en-GB" dirty="0"/>
              <a:t> quam </a:t>
            </a:r>
            <a:r>
              <a:rPr lang="en-GB" dirty="0" err="1"/>
              <a:t>venenatis</a:t>
            </a:r>
            <a:r>
              <a:rPr lang="en-GB" dirty="0"/>
              <a:t> </a:t>
            </a:r>
            <a:r>
              <a:rPr lang="en-GB" dirty="0" err="1"/>
              <a:t>vestibulum</a:t>
            </a:r>
            <a:r>
              <a:rPr lang="en-GB" dirty="0"/>
              <a:t>. </a:t>
            </a:r>
            <a:r>
              <a:rPr lang="en-GB" dirty="0" err="1"/>
              <a:t>Risus</a:t>
            </a:r>
            <a:r>
              <a:rPr lang="en-GB" dirty="0"/>
              <a:t> </a:t>
            </a:r>
            <a:r>
              <a:rPr lang="en-GB" dirty="0" err="1"/>
              <a:t>varius</a:t>
            </a:r>
            <a:r>
              <a:rPr lang="en-GB" dirty="0"/>
              <a:t> </a:t>
            </a:r>
            <a:r>
              <a:rPr lang="en-GB" dirty="0" err="1"/>
              <a:t>blandit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 non magna.”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94630" y="3217520"/>
            <a:ext cx="7292834" cy="671137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Name | Good cause name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EF-Logo-whit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13004"/>
            <a:ext cx="1739792" cy="49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9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Colour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679381"/>
            <a:ext cx="7772400" cy="3235808"/>
          </a:xfrm>
        </p:spPr>
        <p:txBody>
          <a:bodyPr anchor="ctr" anchorCtr="0"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This slide is ideal for giving  emphasise to single powerful statements. Right click to format background colour and select from the easyfundraising theme colours</a:t>
            </a:r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25333" y="4767263"/>
            <a:ext cx="2133600" cy="27384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 descr="EF-Logo-white-0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60" y="4513004"/>
            <a:ext cx="1739792" cy="49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39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5333" y="4767263"/>
            <a:ext cx="2133600" cy="273844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rgbClr val="3F4F56"/>
                </a:solidFill>
              </a:defRPr>
            </a:lvl1pPr>
          </a:lstStyle>
          <a:p>
            <a:fld id="{6494CF6A-A982-9B4C-AD72-1793065B47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823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708" r:id="rId2"/>
    <p:sldLayoutId id="2147483669" r:id="rId3"/>
    <p:sldLayoutId id="2147483679" r:id="rId4"/>
    <p:sldLayoutId id="2147483704" r:id="rId5"/>
    <p:sldLayoutId id="2147483707" r:id="rId6"/>
    <p:sldLayoutId id="2147483701" r:id="rId7"/>
    <p:sldLayoutId id="2147483703" r:id="rId8"/>
    <p:sldLayoutId id="2147483702" r:id="rId9"/>
    <p:sldLayoutId id="2147483705" r:id="rId10"/>
    <p:sldLayoutId id="2147483670" r:id="rId11"/>
    <p:sldLayoutId id="2147483709" r:id="rId12"/>
    <p:sldLayoutId id="2147483710" r:id="rId13"/>
    <p:sldLayoutId id="2147483674" r:id="rId14"/>
    <p:sldLayoutId id="2147483677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2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2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2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2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2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2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3580"/>
            <a:ext cx="7772400" cy="1102519"/>
          </a:xfrm>
        </p:spPr>
        <p:txBody>
          <a:bodyPr/>
          <a:lstStyle/>
          <a:p>
            <a:r>
              <a:rPr lang="en-US" dirty="0"/>
              <a:t>An introduction to easyfundraising</a:t>
            </a:r>
          </a:p>
        </p:txBody>
      </p:sp>
    </p:spTree>
    <p:extLst>
      <p:ext uri="{BB962C8B-B14F-4D97-AF65-F5344CB8AC3E}">
        <p14:creationId xmlns:p14="http://schemas.microsoft.com/office/powerpoint/2010/main" val="1439314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 introduction to raising money with easyfundraising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About easyfundraising</a:t>
            </a:r>
          </a:p>
          <a:p>
            <a:r>
              <a:rPr lang="en-US" dirty="0"/>
              <a:t>How it works</a:t>
            </a:r>
          </a:p>
          <a:p>
            <a:r>
              <a:rPr lang="en-US" dirty="0"/>
              <a:t>Retailers</a:t>
            </a:r>
          </a:p>
          <a:p>
            <a:r>
              <a:rPr lang="en-US" dirty="0"/>
              <a:t>The easyfundraising app</a:t>
            </a:r>
          </a:p>
          <a:p>
            <a:r>
              <a:rPr lang="en-US" dirty="0"/>
              <a:t>The Donation Reminder</a:t>
            </a:r>
          </a:p>
          <a:p>
            <a:r>
              <a:rPr lang="en-US" dirty="0"/>
              <a:t>Get started</a:t>
            </a:r>
          </a:p>
        </p:txBody>
      </p:sp>
    </p:spTree>
    <p:extLst>
      <p:ext uri="{BB962C8B-B14F-4D97-AF65-F5344CB8AC3E}">
        <p14:creationId xmlns:p14="http://schemas.microsoft.com/office/powerpoint/2010/main" val="2841242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easyfundraising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531"/>
            <a:ext cx="5862863" cy="3101091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en-GB" dirty="0">
                <a:solidFill>
                  <a:srgbClr val="3F4F56"/>
                </a:solidFill>
              </a:rPr>
              <a:t>Collect </a:t>
            </a:r>
            <a:r>
              <a:rPr lang="en-GB" b="1" dirty="0">
                <a:solidFill>
                  <a:srgbClr val="6FD8D6"/>
                </a:solidFill>
              </a:rPr>
              <a:t>free donations</a:t>
            </a:r>
            <a:r>
              <a:rPr lang="en-GB" dirty="0">
                <a:solidFill>
                  <a:srgbClr val="3F4F56"/>
                </a:solidFill>
              </a:rPr>
              <a:t> for charities and good causes every time you shop online with </a:t>
            </a:r>
            <a:r>
              <a:rPr lang="en-GB" dirty="0" err="1">
                <a:solidFill>
                  <a:srgbClr val="3F4F56"/>
                </a:solidFill>
              </a:rPr>
              <a:t>easyfundraising.org.uk</a:t>
            </a:r>
            <a:r>
              <a:rPr lang="en-GB" dirty="0">
                <a:solidFill>
                  <a:srgbClr val="3F4F56"/>
                </a:solidFill>
              </a:rPr>
              <a:t> </a:t>
            </a:r>
          </a:p>
          <a:p>
            <a:pPr lvl="0">
              <a:buBlip>
                <a:blip r:embed="rId2"/>
              </a:buBlip>
            </a:pPr>
            <a:r>
              <a:rPr lang="en-GB" dirty="0">
                <a:solidFill>
                  <a:srgbClr val="3F4F56"/>
                </a:solidFill>
              </a:rPr>
              <a:t>With </a:t>
            </a:r>
            <a:r>
              <a:rPr lang="en-GB" b="1" dirty="0">
                <a:solidFill>
                  <a:srgbClr val="6FD8D6"/>
                </a:solidFill>
              </a:rPr>
              <a:t>over 3,300 retailers </a:t>
            </a:r>
            <a:r>
              <a:rPr lang="en-GB" dirty="0">
                <a:solidFill>
                  <a:srgbClr val="3F4F56"/>
                </a:solidFill>
              </a:rPr>
              <a:t>on board ranging from Amazon to Expedia you can collect on everything from groceries, electronics and fashion to household utilities, insurance and travel</a:t>
            </a:r>
          </a:p>
          <a:p>
            <a:pPr lvl="0">
              <a:buBlip>
                <a:blip r:embed="rId2"/>
              </a:buBlip>
            </a:pPr>
            <a:r>
              <a:rPr lang="en-GB" dirty="0">
                <a:solidFill>
                  <a:srgbClr val="3F4F56"/>
                </a:solidFill>
              </a:rPr>
              <a:t>There are already </a:t>
            </a:r>
            <a:r>
              <a:rPr lang="en-GB" b="1" dirty="0">
                <a:solidFill>
                  <a:srgbClr val="6FD8D6"/>
                </a:solidFill>
              </a:rPr>
              <a:t>1.3 million</a:t>
            </a:r>
            <a:r>
              <a:rPr lang="en-GB" dirty="0">
                <a:solidFill>
                  <a:srgbClr val="6FD8D6"/>
                </a:solidFill>
              </a:rPr>
              <a:t> </a:t>
            </a:r>
            <a:r>
              <a:rPr lang="en-GB" dirty="0">
                <a:solidFill>
                  <a:srgbClr val="3F4F56"/>
                </a:solidFill>
              </a:rPr>
              <a:t>caring supporters like you signed up!</a:t>
            </a:r>
          </a:p>
          <a:p>
            <a:pPr lvl="0">
              <a:buBlip>
                <a:blip r:embed="rId2"/>
              </a:buBlip>
            </a:pPr>
            <a:r>
              <a:rPr lang="en-GB" b="1" dirty="0">
                <a:solidFill>
                  <a:srgbClr val="6FD8D6"/>
                </a:solidFill>
              </a:rPr>
              <a:t>Over £20 million</a:t>
            </a:r>
            <a:r>
              <a:rPr lang="en-GB" b="1" dirty="0">
                <a:solidFill>
                  <a:srgbClr val="FC006A"/>
                </a:solidFill>
              </a:rPr>
              <a:t> </a:t>
            </a:r>
            <a:r>
              <a:rPr lang="en-GB" dirty="0">
                <a:solidFill>
                  <a:srgbClr val="3F4F56"/>
                </a:solidFill>
              </a:rPr>
              <a:t>raised for good causes</a:t>
            </a:r>
          </a:p>
        </p:txBody>
      </p:sp>
    </p:spTree>
    <p:extLst>
      <p:ext uri="{BB962C8B-B14F-4D97-AF65-F5344CB8AC3E}">
        <p14:creationId xmlns:p14="http://schemas.microsoft.com/office/powerpoint/2010/main" val="3742841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easyfundraising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557" y="3235990"/>
            <a:ext cx="220764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3F4F56"/>
                </a:solidFill>
                <a:latin typeface="Arial"/>
                <a:cs typeface="Arial"/>
              </a:rPr>
              <a:t>Start at easyfundraising </a:t>
            </a:r>
            <a:r>
              <a:rPr lang="en-GB" sz="1400" dirty="0">
                <a:solidFill>
                  <a:srgbClr val="3F4F56"/>
                </a:solidFill>
                <a:latin typeface="Arial"/>
                <a:cs typeface="Arial"/>
              </a:rPr>
              <a:t>On our website, App or Donation reminder</a:t>
            </a:r>
            <a:endParaRPr lang="en-GB" sz="1200" dirty="0">
              <a:solidFill>
                <a:srgbClr val="3F4F56"/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98939" y="3235990"/>
            <a:ext cx="25163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3F4F56"/>
                </a:solidFill>
                <a:latin typeface="Arial"/>
                <a:cs typeface="Arial"/>
              </a:rPr>
              <a:t>Find your favourite retailer </a:t>
            </a:r>
            <a:br>
              <a:rPr lang="en-GB" sz="1400" b="1" dirty="0">
                <a:solidFill>
                  <a:srgbClr val="3F4F56"/>
                </a:solidFill>
                <a:latin typeface="Arial"/>
                <a:cs typeface="Arial"/>
              </a:rPr>
            </a:br>
            <a:r>
              <a:rPr lang="en-GB" sz="1400" dirty="0">
                <a:solidFill>
                  <a:srgbClr val="3F4F56"/>
                </a:solidFill>
                <a:latin typeface="Arial"/>
                <a:cs typeface="Arial"/>
              </a:rPr>
              <a:t>Search over 3,300 shops </a:t>
            </a:r>
            <a:br>
              <a:rPr lang="en-GB" sz="1400" dirty="0">
                <a:solidFill>
                  <a:srgbClr val="3F4F56"/>
                </a:solidFill>
                <a:latin typeface="Arial"/>
                <a:cs typeface="Arial"/>
              </a:rPr>
            </a:br>
            <a:r>
              <a:rPr lang="en-GB" sz="1400" dirty="0">
                <a:solidFill>
                  <a:srgbClr val="3F4F56"/>
                </a:solidFill>
                <a:latin typeface="Arial"/>
                <a:cs typeface="Arial"/>
              </a:rPr>
              <a:t>and sites</a:t>
            </a:r>
            <a:endParaRPr lang="en-GB" sz="1200" dirty="0">
              <a:solidFill>
                <a:srgbClr val="3F4F56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00496" y="3235990"/>
            <a:ext cx="2590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3F4F56"/>
                </a:solidFill>
                <a:latin typeface="Arial"/>
                <a:cs typeface="Arial"/>
              </a:rPr>
              <a:t>Shop and raise</a:t>
            </a:r>
            <a:br>
              <a:rPr lang="en-GB" sz="1400" b="1" dirty="0">
                <a:solidFill>
                  <a:srgbClr val="3F4F56"/>
                </a:solidFill>
                <a:latin typeface="Arial"/>
                <a:cs typeface="Arial"/>
              </a:rPr>
            </a:br>
            <a:r>
              <a:rPr lang="en-GB" sz="1400" dirty="0">
                <a:solidFill>
                  <a:srgbClr val="3F4F56"/>
                </a:solidFill>
                <a:latin typeface="Arial"/>
                <a:cs typeface="Arial"/>
              </a:rPr>
              <a:t>Click and shop as normal and raise free donations on anything you buy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173" y="1641685"/>
            <a:ext cx="1596304" cy="15963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288" y="1641686"/>
            <a:ext cx="1596303" cy="159630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762" y="1646220"/>
            <a:ext cx="1596303" cy="159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682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 3,300 retailers on board, including: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983226" y="1493531"/>
            <a:ext cx="3703574" cy="3101091"/>
          </a:xfrm>
        </p:spPr>
        <p:txBody>
          <a:bodyPr/>
          <a:lstStyle/>
          <a:p>
            <a:r>
              <a:rPr lang="en-US" dirty="0"/>
              <a:t>Business</a:t>
            </a:r>
          </a:p>
          <a:p>
            <a:r>
              <a:rPr lang="en-US" dirty="0"/>
              <a:t>Entertainment</a:t>
            </a:r>
          </a:p>
          <a:p>
            <a:r>
              <a:rPr lang="en-US" dirty="0"/>
              <a:t>Electricals</a:t>
            </a:r>
          </a:p>
          <a:p>
            <a:r>
              <a:rPr lang="en-US" dirty="0"/>
              <a:t>Fashion &amp; Beauty</a:t>
            </a:r>
          </a:p>
          <a:p>
            <a:r>
              <a:rPr lang="en-US" dirty="0"/>
              <a:t>Home &amp; Garden</a:t>
            </a:r>
          </a:p>
          <a:p>
            <a:r>
              <a:rPr lang="en-US" dirty="0"/>
              <a:t>Insurance &amp; Finance</a:t>
            </a:r>
          </a:p>
          <a:p>
            <a:r>
              <a:rPr lang="en-US" dirty="0"/>
              <a:t>Mobiles</a:t>
            </a:r>
          </a:p>
          <a:p>
            <a:r>
              <a:rPr lang="en-US" dirty="0"/>
              <a:t>Travel</a:t>
            </a:r>
          </a:p>
          <a:p>
            <a:r>
              <a:rPr lang="en-US" dirty="0"/>
              <a:t>Utilities</a:t>
            </a:r>
          </a:p>
        </p:txBody>
      </p:sp>
      <p:pic>
        <p:nvPicPr>
          <p:cNvPr id="7" name="Content Placeholder 6" descr="logo-wall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73" b="-7973"/>
          <a:stretch>
            <a:fillRect/>
          </a:stretch>
        </p:blipFill>
        <p:spPr>
          <a:xfrm>
            <a:off x="580680" y="1352739"/>
            <a:ext cx="3984625" cy="3100387"/>
          </a:xfrm>
        </p:spPr>
      </p:pic>
    </p:spTree>
    <p:extLst>
      <p:ext uri="{BB962C8B-B14F-4D97-AF65-F5344CB8AC3E}">
        <p14:creationId xmlns:p14="http://schemas.microsoft.com/office/powerpoint/2010/main" val="407603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easyfundraising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Blip>
                <a:blip r:embed="rId2"/>
              </a:buBlip>
            </a:pPr>
            <a:r>
              <a:rPr lang="en-GB" sz="1200" dirty="0">
                <a:solidFill>
                  <a:srgbClr val="3F4F56"/>
                </a:solidFill>
              </a:rPr>
              <a:t>Shop on the go with </a:t>
            </a:r>
            <a:r>
              <a:rPr lang="en-GB" sz="1200" b="1" dirty="0">
                <a:solidFill>
                  <a:srgbClr val="6FD8D6"/>
                </a:solidFill>
              </a:rPr>
              <a:t>over 3,000 retailers</a:t>
            </a:r>
            <a:r>
              <a:rPr lang="en-GB" sz="1200" dirty="0">
                <a:solidFill>
                  <a:srgbClr val="3F4F56"/>
                </a:solidFill>
              </a:rPr>
              <a:t> through one app</a:t>
            </a:r>
          </a:p>
          <a:p>
            <a:pPr lvl="0">
              <a:buBlip>
                <a:blip r:embed="rId2"/>
              </a:buBlip>
            </a:pPr>
            <a:r>
              <a:rPr lang="en-GB" sz="1200" b="1" dirty="0">
                <a:solidFill>
                  <a:srgbClr val="6FD8D6"/>
                </a:solidFill>
              </a:rPr>
              <a:t>Over £250,000 </a:t>
            </a:r>
            <a:r>
              <a:rPr lang="en-GB" sz="1200" dirty="0">
                <a:solidFill>
                  <a:srgbClr val="3F4F56"/>
                </a:solidFill>
              </a:rPr>
              <a:t>raised for good causes through the app in 2015</a:t>
            </a:r>
          </a:p>
          <a:p>
            <a:pPr>
              <a:buBlip>
                <a:blip r:embed="rId2"/>
              </a:buBlip>
            </a:pPr>
            <a:r>
              <a:rPr lang="en-GB" sz="1200" dirty="0">
                <a:solidFill>
                  <a:srgbClr val="3F4F56"/>
                </a:solidFill>
              </a:rPr>
              <a:t>Collect even more for your cause – supporters who </a:t>
            </a:r>
            <a:br>
              <a:rPr lang="en-GB" sz="1200" dirty="0">
                <a:solidFill>
                  <a:srgbClr val="3F4F56"/>
                </a:solidFill>
              </a:rPr>
            </a:br>
            <a:r>
              <a:rPr lang="en-GB" sz="1200" dirty="0">
                <a:solidFill>
                  <a:srgbClr val="3F4F56"/>
                </a:solidFill>
              </a:rPr>
              <a:t>use the app collect up to </a:t>
            </a:r>
            <a:r>
              <a:rPr lang="en-GB" sz="1200" b="1" dirty="0">
                <a:solidFill>
                  <a:srgbClr val="6FD8D6"/>
                </a:solidFill>
              </a:rPr>
              <a:t>50% more donations</a:t>
            </a:r>
            <a:endParaRPr lang="en-GB" sz="1200" dirty="0">
              <a:solidFill>
                <a:srgbClr val="3F4F56"/>
              </a:solidFill>
            </a:endParaRPr>
          </a:p>
          <a:p>
            <a:pPr lvl="0">
              <a:buBlip>
                <a:blip r:embed="rId2"/>
              </a:buBlip>
            </a:pPr>
            <a:r>
              <a:rPr lang="en-GB" sz="1200" dirty="0">
                <a:solidFill>
                  <a:srgbClr val="3F4F56"/>
                </a:solidFill>
              </a:rPr>
              <a:t>Keep up to date with cause targets</a:t>
            </a:r>
          </a:p>
          <a:p>
            <a:pPr lvl="0">
              <a:buBlip>
                <a:blip r:embed="rId2"/>
              </a:buBlip>
            </a:pPr>
            <a:r>
              <a:rPr lang="en-GB" sz="1200" dirty="0">
                <a:solidFill>
                  <a:srgbClr val="3F4F56"/>
                </a:solidFill>
              </a:rPr>
              <a:t>Share your donation triumphs with friends</a:t>
            </a:r>
          </a:p>
          <a:p>
            <a:pPr lvl="0">
              <a:buBlip>
                <a:blip r:embed="rId2"/>
              </a:buBlip>
            </a:pPr>
            <a:r>
              <a:rPr lang="en-GB" sz="1200" dirty="0">
                <a:solidFill>
                  <a:srgbClr val="3F4F56"/>
                </a:solidFill>
              </a:rPr>
              <a:t>Available for both iPhone and Android</a:t>
            </a:r>
          </a:p>
          <a:p>
            <a:endParaRPr lang="en-US" sz="1200" dirty="0"/>
          </a:p>
        </p:txBody>
      </p:sp>
      <p:pic>
        <p:nvPicPr>
          <p:cNvPr id="7" name="Picture Placeholder 6" descr="app.png"/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7" r="6337"/>
          <a:stretch>
            <a:fillRect/>
          </a:stretch>
        </p:blipFill>
        <p:spPr>
          <a:xfrm>
            <a:off x="5018261" y="1493531"/>
            <a:ext cx="3443956" cy="2679699"/>
          </a:xfrm>
        </p:spPr>
      </p:pic>
      <p:pic>
        <p:nvPicPr>
          <p:cNvPr id="5" name="Picture 4" descr="button-appstor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02" y="3572045"/>
            <a:ext cx="1405342" cy="448080"/>
          </a:xfrm>
          <a:prstGeom prst="rect">
            <a:avLst/>
          </a:prstGeom>
        </p:spPr>
      </p:pic>
      <p:pic>
        <p:nvPicPr>
          <p:cNvPr id="6" name="Picture 5" descr="button-googl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4383" y="3572045"/>
            <a:ext cx="1405342" cy="448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4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Donation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44" y="2398911"/>
            <a:ext cx="3984000" cy="2431549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GB" sz="1200" dirty="0">
                <a:solidFill>
                  <a:srgbClr val="3F4F56"/>
                </a:solidFill>
              </a:rPr>
              <a:t>Supporters who use it collect up to </a:t>
            </a:r>
            <a:br>
              <a:rPr lang="en-GB" sz="1200" dirty="0">
                <a:solidFill>
                  <a:srgbClr val="3F4F56"/>
                </a:solidFill>
              </a:rPr>
            </a:br>
            <a:r>
              <a:rPr lang="en-GB" sz="1200" b="1" dirty="0">
                <a:solidFill>
                  <a:srgbClr val="6FD8D6"/>
                </a:solidFill>
              </a:rPr>
              <a:t>five times more</a:t>
            </a:r>
            <a:r>
              <a:rPr lang="en-GB" sz="1200" dirty="0">
                <a:solidFill>
                  <a:srgbClr val="3F4F56"/>
                </a:solidFill>
              </a:rPr>
              <a:t> donations</a:t>
            </a:r>
          </a:p>
          <a:p>
            <a:pPr>
              <a:buBlip>
                <a:blip r:embed="rId2"/>
              </a:buBlip>
            </a:pPr>
            <a:r>
              <a:rPr lang="en-GB" sz="1200" dirty="0">
                <a:solidFill>
                  <a:srgbClr val="3F4F56"/>
                </a:solidFill>
              </a:rPr>
              <a:t>It’s completely advert free and has been </a:t>
            </a:r>
            <a:br>
              <a:rPr lang="en-GB" sz="1200" dirty="0">
                <a:solidFill>
                  <a:srgbClr val="3F4F56"/>
                </a:solidFill>
              </a:rPr>
            </a:br>
            <a:r>
              <a:rPr lang="en-GB" sz="1200" dirty="0">
                <a:solidFill>
                  <a:srgbClr val="3F4F56"/>
                </a:solidFill>
              </a:rPr>
              <a:t>downloaded by </a:t>
            </a:r>
            <a:r>
              <a:rPr lang="en-GB" sz="1200" b="1" dirty="0">
                <a:solidFill>
                  <a:srgbClr val="6FD8D6"/>
                </a:solidFill>
              </a:rPr>
              <a:t>over 230,000 people</a:t>
            </a:r>
          </a:p>
          <a:p>
            <a:pPr>
              <a:buBlip>
                <a:blip r:embed="rId2"/>
              </a:buBlip>
            </a:pPr>
            <a:r>
              <a:rPr lang="en-GB" sz="1200" dirty="0">
                <a:solidFill>
                  <a:srgbClr val="3F4F56"/>
                </a:solidFill>
              </a:rPr>
              <a:t>Collect donations on things you never</a:t>
            </a:r>
            <a:br>
              <a:rPr lang="en-GB" sz="1200" dirty="0">
                <a:solidFill>
                  <a:srgbClr val="3F4F56"/>
                </a:solidFill>
              </a:rPr>
            </a:br>
            <a:r>
              <a:rPr lang="en-GB" sz="1200" dirty="0">
                <a:solidFill>
                  <a:srgbClr val="3F4F56"/>
                </a:solidFill>
              </a:rPr>
              <a:t>realised you could</a:t>
            </a:r>
          </a:p>
        </p:txBody>
      </p:sp>
      <p:pic>
        <p:nvPicPr>
          <p:cNvPr id="6" name="Picture Placeholder 5" descr="toolbar.png"/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9102" b="-19102"/>
          <a:stretch>
            <a:fillRect/>
          </a:stretch>
        </p:blipFill>
        <p:spPr>
          <a:xfrm>
            <a:off x="4694431" y="1231123"/>
            <a:ext cx="3984625" cy="3100387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70692" y="1486058"/>
            <a:ext cx="3984000" cy="1012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 sz="160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1pPr>
            <a:lvl2pPr marL="800100" indent="-342900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 sz="160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2pPr>
            <a:lvl3pPr marL="1257300" indent="-342900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 sz="160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 sz="160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4pPr>
            <a:lvl5pPr marL="2171700" indent="-342900" algn="l" defTabSz="4572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 sz="1600" kern="1200">
                <a:solidFill>
                  <a:schemeClr val="tx2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200" dirty="0">
                <a:solidFill>
                  <a:srgbClr val="3F4F56"/>
                </a:solidFill>
              </a:rPr>
              <a:t>With our </a:t>
            </a:r>
            <a:r>
              <a:rPr lang="en-GB" sz="1200" b="1" dirty="0">
                <a:solidFill>
                  <a:srgbClr val="6FD8D6"/>
                </a:solidFill>
              </a:rPr>
              <a:t>Donation Reminder </a:t>
            </a:r>
            <a:r>
              <a:rPr lang="en-GB" sz="1200" dirty="0">
                <a:solidFill>
                  <a:srgbClr val="3F4F56"/>
                </a:solidFill>
              </a:rPr>
              <a:t>you’ll never ever forget a donation. Just shop online as normal and a handy reminder pops up to tell you when a donation is available.</a:t>
            </a:r>
          </a:p>
        </p:txBody>
      </p:sp>
    </p:spTree>
    <p:extLst>
      <p:ext uri="{BB962C8B-B14F-4D97-AF65-F5344CB8AC3E}">
        <p14:creationId xmlns:p14="http://schemas.microsoft.com/office/powerpoint/2010/main" val="2288102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Happy fundraising!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26086" y="2368073"/>
            <a:ext cx="7179374" cy="1406326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www.easyfundraising.org.uk/cause/INSERT CAUSE PAGE HERE</a:t>
            </a:r>
          </a:p>
        </p:txBody>
      </p:sp>
    </p:spTree>
    <p:extLst>
      <p:ext uri="{BB962C8B-B14F-4D97-AF65-F5344CB8AC3E}">
        <p14:creationId xmlns:p14="http://schemas.microsoft.com/office/powerpoint/2010/main" val="546244559"/>
      </p:ext>
    </p:extLst>
  </p:cSld>
  <p:clrMapOvr>
    <a:masterClrMapping/>
  </p:clrMapOvr>
</p:sld>
</file>

<file path=ppt/theme/theme1.xml><?xml version="1.0" encoding="utf-8"?>
<a:theme xmlns:a="http://schemas.openxmlformats.org/drawingml/2006/main" name="easyfundraising theme">
  <a:themeElements>
    <a:clrScheme name="Easyfundraising">
      <a:dk1>
        <a:srgbClr val="3F4F56"/>
      </a:dk1>
      <a:lt1>
        <a:sysClr val="window" lastClr="FFFFFF"/>
      </a:lt1>
      <a:dk2>
        <a:srgbClr val="3F4F56"/>
      </a:dk2>
      <a:lt2>
        <a:srgbClr val="CFF4F3"/>
      </a:lt2>
      <a:accent1>
        <a:srgbClr val="17B2B1"/>
      </a:accent1>
      <a:accent2>
        <a:srgbClr val="FB0069"/>
      </a:accent2>
      <a:accent3>
        <a:srgbClr val="FDAD08"/>
      </a:accent3>
      <a:accent4>
        <a:srgbClr val="59B84F"/>
      </a:accent4>
      <a:accent5>
        <a:srgbClr val="0B55B4"/>
      </a:accent5>
      <a:accent6>
        <a:srgbClr val="CA002E"/>
      </a:accent6>
      <a:hlink>
        <a:srgbClr val="59B84F"/>
      </a:hlink>
      <a:folHlink>
        <a:srgbClr val="59B8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2655</TotalTime>
  <Words>232</Words>
  <Application>Microsoft Office PowerPoint</Application>
  <PresentationFormat>On-screen Show (16:9)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easyfundraising theme</vt:lpstr>
      <vt:lpstr>An introduction to easyfundraising</vt:lpstr>
      <vt:lpstr>An introduction to raising money with easyfundraising</vt:lpstr>
      <vt:lpstr>About easyfundraising</vt:lpstr>
      <vt:lpstr>How easyfundraising works</vt:lpstr>
      <vt:lpstr>Over 3,300 retailers on board, including:</vt:lpstr>
      <vt:lpstr>The easyfundraising app</vt:lpstr>
      <vt:lpstr>The Donation Reminder</vt:lpstr>
      <vt:lpstr>Happy fundraising!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</dc:creator>
  <cp:lastModifiedBy>Sally Pirie</cp:lastModifiedBy>
  <cp:revision>125</cp:revision>
  <dcterms:created xsi:type="dcterms:W3CDTF">2015-10-15T08:28:08Z</dcterms:created>
  <dcterms:modified xsi:type="dcterms:W3CDTF">2018-11-14T12:55:57Z</dcterms:modified>
</cp:coreProperties>
</file>