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8" r:id="rId4"/>
    <p:sldId id="263" r:id="rId5"/>
    <p:sldId id="264" r:id="rId6"/>
    <p:sldId id="268" r:id="rId7"/>
    <p:sldId id="265" r:id="rId8"/>
    <p:sldId id="269" r:id="rId9"/>
    <p:sldId id="266" r:id="rId10"/>
    <p:sldId id="270" r:id="rId11"/>
    <p:sldId id="267" r:id="rId12"/>
    <p:sldId id="27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8/29/2025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8/29/2025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8/29/2025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324B5-B75C-4CFB-8F62-E61A9A170E23}"/>
              </a:ext>
            </a:extLst>
          </p:cNvPr>
          <p:cNvSpPr>
            <a:spLocks noGrp="1"/>
          </p:cNvSpPr>
          <p:nvPr>
            <p:ph type="ctrTitle"/>
          </p:nvPr>
        </p:nvSpPr>
        <p:spPr>
          <a:xfrm>
            <a:off x="2417779" y="802298"/>
            <a:ext cx="8637073" cy="2541431"/>
          </a:xfrm>
        </p:spPr>
        <p:txBody>
          <a:bodyPr>
            <a:normAutofit/>
          </a:bodyPr>
          <a:lstStyle/>
          <a:p>
            <a:r>
              <a:rPr lang="en-GB" sz="6000" dirty="0"/>
              <a:t>1 kings 4</a:t>
            </a:r>
          </a:p>
        </p:txBody>
      </p:sp>
      <p:sp>
        <p:nvSpPr>
          <p:cNvPr id="3" name="Subtitle 2">
            <a:extLst>
              <a:ext uri="{FF2B5EF4-FFF2-40B4-BE49-F238E27FC236}">
                <a16:creationId xmlns:a16="http://schemas.microsoft.com/office/drawing/2014/main" id="{511C7D08-E2C4-4E96-B8B5-7ACA9244F8A9}"/>
              </a:ext>
            </a:extLst>
          </p:cNvPr>
          <p:cNvSpPr>
            <a:spLocks noGrp="1"/>
          </p:cNvSpPr>
          <p:nvPr>
            <p:ph type="subTitle" idx="1"/>
          </p:nvPr>
        </p:nvSpPr>
        <p:spPr/>
        <p:txBody>
          <a:bodyPr>
            <a:normAutofit/>
          </a:bodyPr>
          <a:lstStyle/>
          <a:p>
            <a:r>
              <a:rPr lang="en-GB" sz="2400" dirty="0"/>
              <a:t>Golden age</a:t>
            </a:r>
          </a:p>
        </p:txBody>
      </p:sp>
    </p:spTree>
    <p:extLst>
      <p:ext uri="{BB962C8B-B14F-4D97-AF65-F5344CB8AC3E}">
        <p14:creationId xmlns:p14="http://schemas.microsoft.com/office/powerpoint/2010/main" val="2339914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86D4E-C108-5FE8-33FB-5EB10640BF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85E03A-4829-D975-90B4-900ED52972AD}"/>
              </a:ext>
            </a:extLst>
          </p:cNvPr>
          <p:cNvSpPr>
            <a:spLocks noGrp="1"/>
          </p:cNvSpPr>
          <p:nvPr>
            <p:ph type="ctrTitle"/>
          </p:nvPr>
        </p:nvSpPr>
        <p:spPr>
          <a:xfrm>
            <a:off x="2417779" y="802298"/>
            <a:ext cx="8637073" cy="2541431"/>
          </a:xfrm>
        </p:spPr>
        <p:txBody>
          <a:bodyPr>
            <a:normAutofit/>
          </a:bodyPr>
          <a:lstStyle/>
          <a:p>
            <a:r>
              <a:rPr lang="en-GB" sz="6000" dirty="0"/>
              <a:t>1 kings 4</a:t>
            </a:r>
          </a:p>
        </p:txBody>
      </p:sp>
      <p:sp>
        <p:nvSpPr>
          <p:cNvPr id="3" name="Subtitle 2">
            <a:extLst>
              <a:ext uri="{FF2B5EF4-FFF2-40B4-BE49-F238E27FC236}">
                <a16:creationId xmlns:a16="http://schemas.microsoft.com/office/drawing/2014/main" id="{088F7BD2-018A-6A1E-3160-4447999AE0FB}"/>
              </a:ext>
            </a:extLst>
          </p:cNvPr>
          <p:cNvSpPr>
            <a:spLocks noGrp="1"/>
          </p:cNvSpPr>
          <p:nvPr>
            <p:ph type="subTitle" idx="1"/>
          </p:nvPr>
        </p:nvSpPr>
        <p:spPr/>
        <p:txBody>
          <a:bodyPr>
            <a:normAutofit/>
          </a:bodyPr>
          <a:lstStyle/>
          <a:p>
            <a:r>
              <a:rPr lang="en-GB" sz="2400" dirty="0"/>
              <a:t>Golden age</a:t>
            </a:r>
          </a:p>
        </p:txBody>
      </p:sp>
    </p:spTree>
    <p:extLst>
      <p:ext uri="{BB962C8B-B14F-4D97-AF65-F5344CB8AC3E}">
        <p14:creationId xmlns:p14="http://schemas.microsoft.com/office/powerpoint/2010/main" val="2828154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497EF-E893-ABFF-A09B-0345E0FBAF4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287D3B7-3922-CB29-1D4B-3A8D36A28B84}"/>
              </a:ext>
            </a:extLst>
          </p:cNvPr>
          <p:cNvSpPr/>
          <p:nvPr/>
        </p:nvSpPr>
        <p:spPr>
          <a:xfrm>
            <a:off x="0" y="335845"/>
            <a:ext cx="12191999" cy="5878532"/>
          </a:xfrm>
          <a:prstGeom prst="rect">
            <a:avLst/>
          </a:prstGeom>
        </p:spPr>
        <p:txBody>
          <a:bodyPr wrap="square">
            <a:spAutoFit/>
          </a:bodyPr>
          <a:lstStyle/>
          <a:p>
            <a:endParaRPr lang="en-GB" sz="3600" b="1" dirty="0">
              <a:solidFill>
                <a:srgbClr val="222222"/>
              </a:solidFill>
              <a:ea typeface="Times New Roman" panose="02020603050405020304" pitchFamily="18" charset="0"/>
              <a:cs typeface="Calibri" panose="020F0502020204030204" pitchFamily="34" charset="0"/>
            </a:endParaRPr>
          </a:p>
          <a:p>
            <a:endParaRPr lang="en-GB" sz="3600" b="1" kern="100" dirty="0">
              <a:effectLst/>
              <a:latin typeface="+mj-lt"/>
              <a:ea typeface="Aptos" panose="020B0004020202020204" pitchFamily="34" charset="0"/>
              <a:cs typeface="Times New Roman" panose="02020603050405020304" pitchFamily="18" charset="0"/>
            </a:endParaRPr>
          </a:p>
          <a:p>
            <a:endParaRPr lang="en-GB" sz="3600" b="1" kern="100" dirty="0">
              <a:latin typeface="+mj-lt"/>
              <a:cs typeface="Times New Roman" panose="02020603050405020304" pitchFamily="18" charset="0"/>
            </a:endParaRPr>
          </a:p>
          <a:p>
            <a:pPr algn="ctr"/>
            <a:r>
              <a:rPr lang="en-GB" sz="3200" b="1" kern="100" baseline="30000" dirty="0">
                <a:latin typeface="+mj-lt"/>
                <a:cs typeface="Times New Roman" panose="02020603050405020304" pitchFamily="18" charset="0"/>
              </a:rPr>
              <a:t>3 </a:t>
            </a:r>
            <a:r>
              <a:rPr lang="en-GB" sz="3200" b="1" kern="100" dirty="0">
                <a:latin typeface="+mj-lt"/>
                <a:cs typeface="Times New Roman" panose="02020603050405020304" pitchFamily="18" charset="0"/>
              </a:rPr>
              <a:t>Blessed be the God and Father of our Lord Jesus Christ, who has blessed us in Christ with every spiritual blessing in the heavenly places… </a:t>
            </a:r>
          </a:p>
          <a:p>
            <a:pPr algn="ctr"/>
            <a:endParaRPr lang="en-GB" sz="3200" b="1" kern="100" dirty="0">
              <a:latin typeface="+mj-lt"/>
              <a:cs typeface="Times New Roman" panose="02020603050405020304" pitchFamily="18" charset="0"/>
            </a:endParaRPr>
          </a:p>
          <a:p>
            <a:pPr algn="ctr"/>
            <a:r>
              <a:rPr lang="en-GB" sz="3200" b="1" kern="100" dirty="0">
                <a:latin typeface="+mj-lt"/>
                <a:cs typeface="Times New Roman" panose="02020603050405020304" pitchFamily="18" charset="0"/>
              </a:rPr>
              <a:t>Ephesians 1:3 (ESV)</a:t>
            </a:r>
          </a:p>
          <a:p>
            <a:pPr algn="r"/>
            <a:r>
              <a:rPr lang="en-GB" sz="3600" b="1" kern="100" dirty="0">
                <a:latin typeface="+mj-lt"/>
                <a:cs typeface="Times New Roman" panose="02020603050405020304" pitchFamily="18" charset="0"/>
              </a:rPr>
              <a:t>					</a:t>
            </a:r>
            <a:endParaRPr lang="en-GB" sz="3600" b="1" dirty="0"/>
          </a:p>
          <a:p>
            <a:endParaRPr lang="en-GB" sz="3600" dirty="0"/>
          </a:p>
          <a:p>
            <a:r>
              <a:rPr lang="en-GB" sz="3600" b="1" dirty="0"/>
              <a:t>							</a:t>
            </a:r>
            <a:endParaRPr lang="en-GB"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471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F915EBDF-9923-71CF-3083-A61F9B1568A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10" name="Picture 9">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 name="Picture 2" descr="A cross with red ribbons on it&#10;&#10;AI-generated content may be incorrect.">
            <a:extLst>
              <a:ext uri="{FF2B5EF4-FFF2-40B4-BE49-F238E27FC236}">
                <a16:creationId xmlns:a16="http://schemas.microsoft.com/office/drawing/2014/main" id="{41FC2F27-BC5B-9248-B6D9-4A641379FB01}"/>
              </a:ext>
            </a:extLst>
          </p:cNvPr>
          <p:cNvPicPr>
            <a:picLocks noChangeAspect="1"/>
          </p:cNvPicPr>
          <p:nvPr/>
        </p:nvPicPr>
        <p:blipFill>
          <a:blip r:embed="rId3"/>
          <a:srcRect t="14875" b="10125"/>
          <a:stretch>
            <a:fillRect/>
          </a:stretch>
        </p:blipFill>
        <p:spPr>
          <a:xfrm>
            <a:off x="20" y="10"/>
            <a:ext cx="12191980" cy="6857990"/>
          </a:xfrm>
          <a:prstGeom prst="rect">
            <a:avLst/>
          </a:prstGeom>
        </p:spPr>
      </p:pic>
    </p:spTree>
    <p:extLst>
      <p:ext uri="{BB962C8B-B14F-4D97-AF65-F5344CB8AC3E}">
        <p14:creationId xmlns:p14="http://schemas.microsoft.com/office/powerpoint/2010/main" val="378024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B8415AF0-76A3-4862-843A-C365D98D9E8D}"/>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16" name="Picture 15">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9" name="Picture 8" descr="A painting of a city with many statues&#10;&#10;AI-generated content may be incorrect.">
            <a:extLst>
              <a:ext uri="{FF2B5EF4-FFF2-40B4-BE49-F238E27FC236}">
                <a16:creationId xmlns:a16="http://schemas.microsoft.com/office/drawing/2014/main" id="{AC9D4060-F816-A836-2E54-853F3F5D3CA1}"/>
              </a:ext>
            </a:extLst>
          </p:cNvPr>
          <p:cNvPicPr>
            <a:picLocks noChangeAspect="1"/>
          </p:cNvPicPr>
          <p:nvPr/>
        </p:nvPicPr>
        <p:blipFill>
          <a:blip r:embed="rId3"/>
          <a:srcRect t="16974"/>
          <a:stretch>
            <a:fillRect/>
          </a:stretch>
        </p:blipFill>
        <p:spPr>
          <a:xfrm>
            <a:off x="20" y="10"/>
            <a:ext cx="12191980" cy="6857990"/>
          </a:xfrm>
          <a:prstGeom prst="rect">
            <a:avLst/>
          </a:prstGeom>
        </p:spPr>
      </p:pic>
    </p:spTree>
    <p:extLst>
      <p:ext uri="{BB962C8B-B14F-4D97-AF65-F5344CB8AC3E}">
        <p14:creationId xmlns:p14="http://schemas.microsoft.com/office/powerpoint/2010/main" val="4196222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659586-4619-4369-90D9-5C1D212341E9}"/>
              </a:ext>
            </a:extLst>
          </p:cNvPr>
          <p:cNvSpPr/>
          <p:nvPr/>
        </p:nvSpPr>
        <p:spPr>
          <a:xfrm>
            <a:off x="0" y="0"/>
            <a:ext cx="12191999" cy="7417415"/>
          </a:xfrm>
          <a:prstGeom prst="rect">
            <a:avLst/>
          </a:prstGeom>
        </p:spPr>
        <p:txBody>
          <a:bodyPr wrap="square">
            <a:spAutoFit/>
          </a:bodyPr>
          <a:lstStyle/>
          <a:p>
            <a:endParaRPr lang="en-GB" sz="2800" b="1" dirty="0">
              <a:solidFill>
                <a:srgbClr val="222222"/>
              </a:solidFill>
              <a:ea typeface="Times New Roman" panose="02020603050405020304" pitchFamily="18" charset="0"/>
              <a:cs typeface="Calibri" panose="020F0502020204030204" pitchFamily="34" charset="0"/>
            </a:endParaRPr>
          </a:p>
          <a:p>
            <a:endParaRPr lang="en-GB" sz="2800" b="1" kern="100" dirty="0">
              <a:effectLst/>
              <a:latin typeface="+mj-lt"/>
              <a:ea typeface="Aptos" panose="020B0004020202020204" pitchFamily="34" charset="0"/>
              <a:cs typeface="Times New Roman" panose="02020603050405020304" pitchFamily="18" charset="0"/>
            </a:endParaRPr>
          </a:p>
          <a:p>
            <a:r>
              <a:rPr lang="en-GB" sz="2800" b="1" kern="100" dirty="0">
                <a:effectLst/>
                <a:latin typeface="+mj-lt"/>
                <a:ea typeface="Aptos" panose="020B0004020202020204" pitchFamily="34" charset="0"/>
                <a:cs typeface="Times New Roman" panose="02020603050405020304" pitchFamily="18" charset="0"/>
              </a:rPr>
              <a:t>When God's Anointed King rules God's way (vv. 1-19)…</a:t>
            </a:r>
          </a:p>
          <a:p>
            <a:endParaRPr lang="en-GB" sz="2800" b="1" kern="100" dirty="0">
              <a:latin typeface="+mj-lt"/>
              <a:cs typeface="Times New Roman" panose="02020603050405020304" pitchFamily="18" charset="0"/>
            </a:endParaRPr>
          </a:p>
          <a:p>
            <a:endParaRPr lang="en-GB" sz="2800" b="1" kern="100" dirty="0">
              <a:latin typeface="+mj-lt"/>
              <a:cs typeface="Times New Roman" panose="02020603050405020304" pitchFamily="18" charset="0"/>
            </a:endParaRPr>
          </a:p>
          <a:p>
            <a:endParaRPr lang="en-GB" sz="2800" b="1" kern="100" dirty="0">
              <a:latin typeface="+mj-lt"/>
              <a:cs typeface="Times New Roman" panose="02020603050405020304" pitchFamily="18" charset="0"/>
            </a:endParaRPr>
          </a:p>
          <a:p>
            <a:endParaRPr lang="en-GB" sz="2800" b="1" kern="100" dirty="0">
              <a:latin typeface="+mj-lt"/>
              <a:cs typeface="Times New Roman" panose="02020603050405020304" pitchFamily="18" charset="0"/>
            </a:endParaRPr>
          </a:p>
          <a:p>
            <a:pPr algn="ctr"/>
            <a:r>
              <a:rPr lang="en-GB" sz="2800" b="1" kern="100" dirty="0">
                <a:latin typeface="+mj-lt"/>
                <a:cs typeface="Times New Roman" panose="02020603050405020304" pitchFamily="18" charset="0"/>
              </a:rPr>
              <a:t>		…he brings abundant blessing to God's people… (vv. 20-28)</a:t>
            </a:r>
          </a:p>
          <a:p>
            <a:pPr algn="ctr"/>
            <a:endParaRPr lang="en-GB" sz="2800" b="1" kern="100" dirty="0">
              <a:latin typeface="+mj-lt"/>
              <a:cs typeface="Times New Roman" panose="02020603050405020304" pitchFamily="18" charset="0"/>
            </a:endParaRPr>
          </a:p>
          <a:p>
            <a:endParaRPr lang="en-GB" sz="2800" b="1" kern="100" dirty="0">
              <a:latin typeface="+mj-lt"/>
              <a:cs typeface="Times New Roman" panose="02020603050405020304" pitchFamily="18" charset="0"/>
            </a:endParaRPr>
          </a:p>
          <a:p>
            <a:endParaRPr lang="en-GB" sz="2800" b="1" kern="100" dirty="0">
              <a:latin typeface="+mj-lt"/>
              <a:cs typeface="Times New Roman" panose="02020603050405020304" pitchFamily="18" charset="0"/>
            </a:endParaRPr>
          </a:p>
          <a:p>
            <a:endParaRPr lang="en-GB" sz="2800" b="1" kern="100" dirty="0">
              <a:latin typeface="+mj-lt"/>
              <a:cs typeface="Times New Roman" panose="02020603050405020304" pitchFamily="18" charset="0"/>
            </a:endParaRPr>
          </a:p>
          <a:p>
            <a:pPr algn="r"/>
            <a:r>
              <a:rPr lang="en-GB" sz="2800" b="1" kern="100" dirty="0">
                <a:latin typeface="+mj-lt"/>
                <a:cs typeface="Times New Roman" panose="02020603050405020304" pitchFamily="18" charset="0"/>
              </a:rPr>
              <a:t>					…and to all the nations (vv. 29-34)</a:t>
            </a:r>
            <a:endParaRPr lang="en-GB" sz="2800" dirty="0"/>
          </a:p>
          <a:p>
            <a:endParaRPr lang="en-GB" sz="2800" b="1" dirty="0"/>
          </a:p>
          <a:p>
            <a:endParaRPr lang="en-GB" sz="2800" b="1" dirty="0"/>
          </a:p>
          <a:p>
            <a:endParaRPr lang="en-GB" sz="2800" dirty="0"/>
          </a:p>
          <a:p>
            <a:r>
              <a:rPr lang="en-GB" sz="2800" b="1" dirty="0"/>
              <a:t>							</a:t>
            </a:r>
            <a:endParaRPr lang="en-GB"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14329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C33F7-79AD-0424-E65F-429E3494650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9CA709D-C538-FEE8-1A39-58EDBFABBB3E}"/>
              </a:ext>
            </a:extLst>
          </p:cNvPr>
          <p:cNvSpPr/>
          <p:nvPr/>
        </p:nvSpPr>
        <p:spPr>
          <a:xfrm>
            <a:off x="1" y="-1326148"/>
            <a:ext cx="12191999" cy="8710077"/>
          </a:xfrm>
          <a:prstGeom prst="rect">
            <a:avLst/>
          </a:prstGeom>
        </p:spPr>
        <p:txBody>
          <a:bodyPr wrap="square">
            <a:spAutoFit/>
          </a:bodyPr>
          <a:lstStyle/>
          <a:p>
            <a:endParaRPr lang="en-GB" sz="3600" b="1" dirty="0">
              <a:solidFill>
                <a:srgbClr val="222222"/>
              </a:solidFill>
              <a:ea typeface="Times New Roman" panose="02020603050405020304" pitchFamily="18" charset="0"/>
              <a:cs typeface="Calibri" panose="020F0502020204030204" pitchFamily="34" charset="0"/>
            </a:endParaRPr>
          </a:p>
          <a:p>
            <a:endParaRPr lang="en-GB" sz="3600" b="1" kern="100" dirty="0">
              <a:effectLst/>
              <a:latin typeface="+mj-lt"/>
              <a:ea typeface="Aptos" panose="020B0004020202020204" pitchFamily="34" charset="0"/>
              <a:cs typeface="Times New Roman" panose="02020603050405020304" pitchFamily="18" charset="0"/>
            </a:endParaRPr>
          </a:p>
          <a:p>
            <a:endParaRPr lang="en-GB" sz="3600" b="1" kern="100" dirty="0">
              <a:latin typeface="+mj-lt"/>
              <a:cs typeface="Times New Roman" panose="02020603050405020304" pitchFamily="18" charset="0"/>
            </a:endParaRPr>
          </a:p>
          <a:p>
            <a:endParaRPr lang="en-GB" sz="3600" b="1" kern="100" dirty="0">
              <a:latin typeface="+mj-lt"/>
              <a:cs typeface="Times New Roman" panose="02020603050405020304" pitchFamily="18" charset="0"/>
            </a:endParaRPr>
          </a:p>
          <a:p>
            <a:endParaRPr lang="en-GB" sz="3600" b="1" kern="100" dirty="0">
              <a:latin typeface="+mj-lt"/>
              <a:cs typeface="Times New Roman" panose="02020603050405020304" pitchFamily="18" charset="0"/>
            </a:endParaRPr>
          </a:p>
          <a:p>
            <a:endParaRPr lang="en-GB" sz="3600" b="1" kern="100" dirty="0">
              <a:latin typeface="+mj-lt"/>
              <a:cs typeface="Times New Roman" panose="02020603050405020304" pitchFamily="18" charset="0"/>
            </a:endParaRPr>
          </a:p>
          <a:p>
            <a:pPr algn="ctr"/>
            <a:r>
              <a:rPr lang="en-GB" sz="3200" b="1" kern="100" baseline="30000" dirty="0">
                <a:latin typeface="+mj-lt"/>
                <a:cs typeface="Times New Roman" panose="02020603050405020304" pitchFamily="18" charset="0"/>
              </a:rPr>
              <a:t>17</a:t>
            </a:r>
            <a:r>
              <a:rPr lang="en-GB" sz="3200" b="1" kern="100" dirty="0">
                <a:latin typeface="+mj-lt"/>
                <a:cs typeface="Times New Roman" panose="02020603050405020304" pitchFamily="18" charset="0"/>
              </a:rPr>
              <a:t> I will surely bless you, and I will surely multiply your offspring as the stars of heaven and as the sand that is on the seashore…</a:t>
            </a:r>
          </a:p>
          <a:p>
            <a:pPr algn="ctr"/>
            <a:r>
              <a:rPr lang="en-GB" sz="3200" b="1" kern="100" dirty="0">
                <a:latin typeface="+mj-lt"/>
                <a:cs typeface="Times New Roman" panose="02020603050405020304" pitchFamily="18" charset="0"/>
              </a:rPr>
              <a:t> </a:t>
            </a:r>
          </a:p>
          <a:p>
            <a:pPr algn="ctr"/>
            <a:r>
              <a:rPr lang="en-GB" sz="3200" b="1" kern="100" dirty="0">
                <a:latin typeface="+mj-lt"/>
                <a:cs typeface="Times New Roman" panose="02020603050405020304" pitchFamily="18" charset="0"/>
              </a:rPr>
              <a:t>Genesis 22:17 (ESV)</a:t>
            </a:r>
          </a:p>
          <a:p>
            <a:endParaRPr lang="en-GB" sz="3600" b="1" kern="100" dirty="0">
              <a:latin typeface="+mj-lt"/>
              <a:cs typeface="Times New Roman" panose="02020603050405020304" pitchFamily="18" charset="0"/>
            </a:endParaRPr>
          </a:p>
          <a:p>
            <a:endParaRPr lang="en-GB" sz="3600" b="1" kern="100" dirty="0">
              <a:latin typeface="+mj-lt"/>
              <a:cs typeface="Times New Roman" panose="02020603050405020304" pitchFamily="18" charset="0"/>
            </a:endParaRPr>
          </a:p>
          <a:p>
            <a:endParaRPr lang="en-GB" sz="3600" b="1" kern="100" dirty="0">
              <a:latin typeface="+mj-lt"/>
              <a:cs typeface="Times New Roman" panose="02020603050405020304" pitchFamily="18" charset="0"/>
            </a:endParaRPr>
          </a:p>
          <a:p>
            <a:pPr algn="r"/>
            <a:r>
              <a:rPr lang="en-GB" sz="3600" b="1" kern="100" dirty="0">
                <a:latin typeface="+mj-lt"/>
                <a:cs typeface="Times New Roman" panose="02020603050405020304" pitchFamily="18" charset="0"/>
              </a:rPr>
              <a:t>					</a:t>
            </a:r>
            <a:endParaRPr lang="en-GB" sz="3600" b="1" dirty="0"/>
          </a:p>
          <a:p>
            <a:endParaRPr lang="en-GB" sz="3600" dirty="0"/>
          </a:p>
          <a:p>
            <a:r>
              <a:rPr lang="en-GB" sz="3600" b="1" dirty="0"/>
              <a:t>							</a:t>
            </a:r>
            <a:endParaRPr lang="en-GB"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55011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04090-BF7C-20C5-4D6F-63243EE616B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C43C816-B1A4-652A-0A05-71B6065F743E}"/>
              </a:ext>
            </a:extLst>
          </p:cNvPr>
          <p:cNvSpPr/>
          <p:nvPr/>
        </p:nvSpPr>
        <p:spPr>
          <a:xfrm>
            <a:off x="1" y="-1326148"/>
            <a:ext cx="12191999" cy="8956298"/>
          </a:xfrm>
          <a:prstGeom prst="rect">
            <a:avLst/>
          </a:prstGeom>
        </p:spPr>
        <p:txBody>
          <a:bodyPr wrap="square">
            <a:spAutoFit/>
          </a:bodyPr>
          <a:lstStyle/>
          <a:p>
            <a:endParaRPr lang="en-GB" sz="3600" b="1" dirty="0">
              <a:solidFill>
                <a:srgbClr val="222222"/>
              </a:solidFill>
              <a:ea typeface="Times New Roman" panose="02020603050405020304" pitchFamily="18" charset="0"/>
              <a:cs typeface="Calibri" panose="020F0502020204030204" pitchFamily="34" charset="0"/>
            </a:endParaRPr>
          </a:p>
          <a:p>
            <a:endParaRPr lang="en-GB" sz="3600" b="1" kern="100" dirty="0">
              <a:effectLst/>
              <a:latin typeface="+mj-lt"/>
              <a:ea typeface="Aptos" panose="020B0004020202020204" pitchFamily="34" charset="0"/>
              <a:cs typeface="Times New Roman" panose="02020603050405020304" pitchFamily="18" charset="0"/>
            </a:endParaRPr>
          </a:p>
          <a:p>
            <a:endParaRPr lang="en-GB" sz="3600" b="1" kern="100" dirty="0">
              <a:latin typeface="+mj-lt"/>
              <a:cs typeface="Times New Roman" panose="02020603050405020304" pitchFamily="18" charset="0"/>
            </a:endParaRPr>
          </a:p>
          <a:p>
            <a:endParaRPr lang="en-GB" sz="3600" b="1" kern="100" dirty="0">
              <a:latin typeface="+mj-lt"/>
              <a:cs typeface="Times New Roman" panose="02020603050405020304" pitchFamily="18" charset="0"/>
            </a:endParaRPr>
          </a:p>
          <a:p>
            <a:endParaRPr lang="en-GB" sz="3600" b="1" kern="100" dirty="0">
              <a:latin typeface="+mj-lt"/>
              <a:cs typeface="Times New Roman" panose="02020603050405020304" pitchFamily="18" charset="0"/>
            </a:endParaRPr>
          </a:p>
          <a:p>
            <a:endParaRPr lang="en-GB" sz="3600" b="1" kern="100" dirty="0">
              <a:latin typeface="+mj-lt"/>
              <a:cs typeface="Times New Roman" panose="02020603050405020304" pitchFamily="18" charset="0"/>
            </a:endParaRPr>
          </a:p>
          <a:p>
            <a:pPr algn="ctr"/>
            <a:r>
              <a:rPr lang="en-GB" sz="3200" b="1" kern="100" baseline="30000" dirty="0">
                <a:latin typeface="+mj-lt"/>
                <a:cs typeface="Times New Roman" panose="02020603050405020304" pitchFamily="18" charset="0"/>
              </a:rPr>
              <a:t>10</a:t>
            </a:r>
            <a:r>
              <a:rPr lang="en-GB" sz="3200" b="1" kern="100" dirty="0">
                <a:latin typeface="+mj-lt"/>
                <a:cs typeface="Times New Roman" panose="02020603050405020304" pitchFamily="18" charset="0"/>
              </a:rPr>
              <a:t> And I will appoint a place for my people Israel and will plant them, so that they may dwell in their own place and be disturbed no more…</a:t>
            </a:r>
          </a:p>
          <a:p>
            <a:pPr algn="ctr"/>
            <a:endParaRPr lang="en-GB" sz="3200" b="1" kern="100" dirty="0">
              <a:latin typeface="+mj-lt"/>
              <a:cs typeface="Times New Roman" panose="02020603050405020304" pitchFamily="18" charset="0"/>
            </a:endParaRPr>
          </a:p>
          <a:p>
            <a:pPr algn="ctr"/>
            <a:r>
              <a:rPr lang="en-GB" sz="3200" b="1" kern="100" dirty="0">
                <a:latin typeface="+mj-lt"/>
                <a:cs typeface="Times New Roman" panose="02020603050405020304" pitchFamily="18" charset="0"/>
              </a:rPr>
              <a:t>2 Samuel 7:10 (ESV)</a:t>
            </a:r>
          </a:p>
          <a:p>
            <a:endParaRPr lang="en-GB" sz="3600" b="1" kern="100" dirty="0">
              <a:latin typeface="+mj-lt"/>
              <a:cs typeface="Times New Roman" panose="02020603050405020304" pitchFamily="18" charset="0"/>
            </a:endParaRPr>
          </a:p>
          <a:p>
            <a:endParaRPr lang="en-GB" sz="3600" b="1" kern="100" dirty="0">
              <a:latin typeface="+mj-lt"/>
              <a:cs typeface="Times New Roman" panose="02020603050405020304" pitchFamily="18" charset="0"/>
            </a:endParaRPr>
          </a:p>
          <a:p>
            <a:pPr algn="r"/>
            <a:r>
              <a:rPr lang="en-GB" sz="3600" b="1" kern="100" dirty="0">
                <a:latin typeface="+mj-lt"/>
                <a:cs typeface="Times New Roman" panose="02020603050405020304" pitchFamily="18" charset="0"/>
              </a:rPr>
              <a:t>					</a:t>
            </a:r>
            <a:endParaRPr lang="en-GB" sz="3600" b="1" dirty="0"/>
          </a:p>
          <a:p>
            <a:endParaRPr lang="en-GB" sz="3600" dirty="0"/>
          </a:p>
          <a:p>
            <a:r>
              <a:rPr lang="en-GB" sz="3600" b="1" dirty="0"/>
              <a:t>							</a:t>
            </a:r>
            <a:endParaRPr lang="en-GB"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91179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6F85C-0288-EB1F-60BA-361CB2A1295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A4E85E7-7D87-7CB7-E71A-8C5C845119D5}"/>
              </a:ext>
            </a:extLst>
          </p:cNvPr>
          <p:cNvSpPr/>
          <p:nvPr/>
        </p:nvSpPr>
        <p:spPr>
          <a:xfrm>
            <a:off x="0" y="0"/>
            <a:ext cx="12191999" cy="7417415"/>
          </a:xfrm>
          <a:prstGeom prst="rect">
            <a:avLst/>
          </a:prstGeom>
        </p:spPr>
        <p:txBody>
          <a:bodyPr wrap="square">
            <a:spAutoFit/>
          </a:bodyPr>
          <a:lstStyle/>
          <a:p>
            <a:endParaRPr lang="en-GB" sz="2800" b="1" dirty="0">
              <a:solidFill>
                <a:srgbClr val="222222"/>
              </a:solidFill>
              <a:ea typeface="Times New Roman" panose="02020603050405020304" pitchFamily="18" charset="0"/>
              <a:cs typeface="Calibri" panose="020F0502020204030204" pitchFamily="34" charset="0"/>
            </a:endParaRPr>
          </a:p>
          <a:p>
            <a:endParaRPr lang="en-GB" sz="2800" b="1" kern="100" dirty="0">
              <a:effectLst/>
              <a:latin typeface="+mj-lt"/>
              <a:ea typeface="Aptos" panose="020B0004020202020204" pitchFamily="34" charset="0"/>
              <a:cs typeface="Times New Roman" panose="02020603050405020304" pitchFamily="18" charset="0"/>
            </a:endParaRPr>
          </a:p>
          <a:p>
            <a:r>
              <a:rPr lang="en-GB" sz="2800" b="1" kern="100" dirty="0">
                <a:effectLst/>
                <a:latin typeface="+mj-lt"/>
                <a:ea typeface="Aptos" panose="020B0004020202020204" pitchFamily="34" charset="0"/>
                <a:cs typeface="Times New Roman" panose="02020603050405020304" pitchFamily="18" charset="0"/>
              </a:rPr>
              <a:t>When God's Anointed King rules God's way (vv. 1-19)…</a:t>
            </a:r>
          </a:p>
          <a:p>
            <a:endParaRPr lang="en-GB" sz="2800" b="1" kern="100" dirty="0">
              <a:latin typeface="+mj-lt"/>
              <a:cs typeface="Times New Roman" panose="02020603050405020304" pitchFamily="18" charset="0"/>
            </a:endParaRPr>
          </a:p>
          <a:p>
            <a:endParaRPr lang="en-GB" sz="2800" b="1" kern="100" dirty="0">
              <a:latin typeface="+mj-lt"/>
              <a:cs typeface="Times New Roman" panose="02020603050405020304" pitchFamily="18" charset="0"/>
            </a:endParaRPr>
          </a:p>
          <a:p>
            <a:endParaRPr lang="en-GB" sz="2800" b="1" kern="100" dirty="0">
              <a:latin typeface="+mj-lt"/>
              <a:cs typeface="Times New Roman" panose="02020603050405020304" pitchFamily="18" charset="0"/>
            </a:endParaRPr>
          </a:p>
          <a:p>
            <a:endParaRPr lang="en-GB" sz="2800" b="1" kern="100" dirty="0">
              <a:latin typeface="+mj-lt"/>
              <a:cs typeface="Times New Roman" panose="02020603050405020304" pitchFamily="18" charset="0"/>
            </a:endParaRPr>
          </a:p>
          <a:p>
            <a:pPr algn="ctr"/>
            <a:r>
              <a:rPr lang="en-GB" sz="2800" b="1" kern="100" dirty="0">
                <a:latin typeface="+mj-lt"/>
                <a:cs typeface="Times New Roman" panose="02020603050405020304" pitchFamily="18" charset="0"/>
              </a:rPr>
              <a:t>		…he brings abundant blessing to God's people… (vv. 20-28)</a:t>
            </a:r>
          </a:p>
          <a:p>
            <a:pPr algn="ctr"/>
            <a:endParaRPr lang="en-GB" sz="2800" b="1" kern="100" dirty="0">
              <a:latin typeface="+mj-lt"/>
              <a:cs typeface="Times New Roman" panose="02020603050405020304" pitchFamily="18" charset="0"/>
            </a:endParaRPr>
          </a:p>
          <a:p>
            <a:endParaRPr lang="en-GB" sz="2800" b="1" kern="100" dirty="0">
              <a:latin typeface="+mj-lt"/>
              <a:cs typeface="Times New Roman" panose="02020603050405020304" pitchFamily="18" charset="0"/>
            </a:endParaRPr>
          </a:p>
          <a:p>
            <a:endParaRPr lang="en-GB" sz="2800" b="1" kern="100" dirty="0">
              <a:latin typeface="+mj-lt"/>
              <a:cs typeface="Times New Roman" panose="02020603050405020304" pitchFamily="18" charset="0"/>
            </a:endParaRPr>
          </a:p>
          <a:p>
            <a:endParaRPr lang="en-GB" sz="2800" b="1" kern="100" dirty="0">
              <a:latin typeface="+mj-lt"/>
              <a:cs typeface="Times New Roman" panose="02020603050405020304" pitchFamily="18" charset="0"/>
            </a:endParaRPr>
          </a:p>
          <a:p>
            <a:pPr algn="r"/>
            <a:r>
              <a:rPr lang="en-GB" sz="2800" b="1" kern="100" dirty="0">
                <a:latin typeface="+mj-lt"/>
                <a:cs typeface="Times New Roman" panose="02020603050405020304" pitchFamily="18" charset="0"/>
              </a:rPr>
              <a:t>					…and to all the nations (vv. 29-34)</a:t>
            </a:r>
            <a:endParaRPr lang="en-GB" sz="2800" dirty="0"/>
          </a:p>
          <a:p>
            <a:endParaRPr lang="en-GB" sz="2800" b="1" dirty="0"/>
          </a:p>
          <a:p>
            <a:endParaRPr lang="en-GB" sz="2800" b="1" dirty="0"/>
          </a:p>
          <a:p>
            <a:endParaRPr lang="en-GB" sz="2800" dirty="0"/>
          </a:p>
          <a:p>
            <a:r>
              <a:rPr lang="en-GB" sz="2800" b="1" dirty="0"/>
              <a:t>							</a:t>
            </a:r>
            <a:endParaRPr lang="en-GB"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14583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40BEF-E61B-E07E-A27C-9323976BE66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E03D913-5B4B-0426-F3B8-61E83A38A5C0}"/>
              </a:ext>
            </a:extLst>
          </p:cNvPr>
          <p:cNvSpPr/>
          <p:nvPr/>
        </p:nvSpPr>
        <p:spPr>
          <a:xfrm>
            <a:off x="1" y="-578003"/>
            <a:ext cx="12191999" cy="7745710"/>
          </a:xfrm>
          <a:prstGeom prst="rect">
            <a:avLst/>
          </a:prstGeom>
        </p:spPr>
        <p:txBody>
          <a:bodyPr wrap="square">
            <a:spAutoFit/>
          </a:bodyPr>
          <a:lstStyle/>
          <a:p>
            <a:endParaRPr lang="en-GB" sz="3600" b="1" dirty="0">
              <a:solidFill>
                <a:srgbClr val="222222"/>
              </a:solidFill>
              <a:ea typeface="Times New Roman" panose="02020603050405020304" pitchFamily="18" charset="0"/>
              <a:cs typeface="Calibri" panose="020F0502020204030204" pitchFamily="34" charset="0"/>
            </a:endParaRPr>
          </a:p>
          <a:p>
            <a:endParaRPr lang="en-GB" sz="3600" b="1" kern="100" dirty="0">
              <a:effectLst/>
              <a:latin typeface="+mj-lt"/>
              <a:ea typeface="Aptos" panose="020B0004020202020204" pitchFamily="34" charset="0"/>
              <a:cs typeface="Times New Roman" panose="02020603050405020304" pitchFamily="18" charset="0"/>
            </a:endParaRPr>
          </a:p>
          <a:p>
            <a:endParaRPr lang="en-GB" sz="3600" b="1" kern="100" dirty="0">
              <a:latin typeface="+mj-lt"/>
              <a:cs typeface="Times New Roman" panose="02020603050405020304" pitchFamily="18" charset="0"/>
            </a:endParaRPr>
          </a:p>
          <a:p>
            <a:pPr algn="ctr"/>
            <a:r>
              <a:rPr lang="en-GB" sz="3200" b="1" kern="100" baseline="30000" dirty="0">
                <a:latin typeface="+mj-lt"/>
                <a:cs typeface="Times New Roman" panose="02020603050405020304" pitchFamily="18" charset="0"/>
              </a:rPr>
              <a:t>6</a:t>
            </a:r>
            <a:r>
              <a:rPr lang="en-GB" sz="3200" b="1" kern="100" dirty="0">
                <a:latin typeface="+mj-lt"/>
                <a:cs typeface="Times New Roman" panose="02020603050405020304" pitchFamily="18" charset="0"/>
              </a:rPr>
              <a:t> Keep [my statutes] and do them, for that will be your wisdom and your understanding in the sight of the peoples, who, when they hear all these statutes, will say, ‘Surely this great nation is a wise and understanding people.’ </a:t>
            </a:r>
            <a:r>
              <a:rPr lang="en-GB" sz="3200" b="1" kern="100" baseline="30000" dirty="0">
                <a:latin typeface="+mj-lt"/>
                <a:cs typeface="Times New Roman" panose="02020603050405020304" pitchFamily="18" charset="0"/>
              </a:rPr>
              <a:t>7 </a:t>
            </a:r>
            <a:r>
              <a:rPr lang="en-GB" sz="3200" b="1" kern="100" dirty="0">
                <a:latin typeface="+mj-lt"/>
                <a:cs typeface="Times New Roman" panose="02020603050405020304" pitchFamily="18" charset="0"/>
              </a:rPr>
              <a:t>For what great nation is there that has a god so near to it as the LORD our God is to us, whenever we call upon him? </a:t>
            </a:r>
            <a:endParaRPr lang="en-GB" sz="3200" b="1" kern="100" baseline="30000" dirty="0">
              <a:latin typeface="+mj-lt"/>
              <a:cs typeface="Times New Roman" panose="02020603050405020304" pitchFamily="18" charset="0"/>
            </a:endParaRPr>
          </a:p>
          <a:p>
            <a:pPr algn="ctr"/>
            <a:endParaRPr lang="en-GB" sz="3200" b="1" kern="100" baseline="30000" dirty="0">
              <a:latin typeface="+mj-lt"/>
              <a:cs typeface="Times New Roman" panose="02020603050405020304" pitchFamily="18" charset="0"/>
            </a:endParaRPr>
          </a:p>
          <a:p>
            <a:pPr algn="ctr"/>
            <a:r>
              <a:rPr lang="en-GB" sz="3200" b="1" kern="100" dirty="0">
                <a:latin typeface="+mj-lt"/>
                <a:cs typeface="Times New Roman" panose="02020603050405020304" pitchFamily="18" charset="0"/>
              </a:rPr>
              <a:t>Deuteronomy 4:6-7 (ESV)</a:t>
            </a:r>
          </a:p>
          <a:p>
            <a:endParaRPr lang="en-GB" sz="3600" b="1" kern="100" dirty="0">
              <a:latin typeface="+mj-lt"/>
              <a:cs typeface="Times New Roman" panose="02020603050405020304" pitchFamily="18" charset="0"/>
            </a:endParaRPr>
          </a:p>
          <a:p>
            <a:pPr algn="r"/>
            <a:r>
              <a:rPr lang="en-GB" sz="3600" b="1" kern="100" dirty="0">
                <a:latin typeface="+mj-lt"/>
                <a:cs typeface="Times New Roman" panose="02020603050405020304" pitchFamily="18" charset="0"/>
              </a:rPr>
              <a:t>					</a:t>
            </a:r>
            <a:endParaRPr lang="en-GB" sz="3600" b="1" dirty="0"/>
          </a:p>
          <a:p>
            <a:endParaRPr lang="en-GB" sz="3600" dirty="0"/>
          </a:p>
          <a:p>
            <a:r>
              <a:rPr lang="en-GB" sz="3600" b="1" dirty="0"/>
              <a:t>							</a:t>
            </a:r>
            <a:endParaRPr lang="en-GB"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69322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CE05D-FD51-2D85-8AC6-4E31A745BE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944842-AAAE-6AA2-65F6-A3F51CBF7998}"/>
              </a:ext>
            </a:extLst>
          </p:cNvPr>
          <p:cNvSpPr>
            <a:spLocks noGrp="1"/>
          </p:cNvSpPr>
          <p:nvPr>
            <p:ph type="ctrTitle"/>
          </p:nvPr>
        </p:nvSpPr>
        <p:spPr>
          <a:xfrm>
            <a:off x="2417779" y="802298"/>
            <a:ext cx="8637073" cy="2541431"/>
          </a:xfrm>
        </p:spPr>
        <p:txBody>
          <a:bodyPr>
            <a:normAutofit/>
          </a:bodyPr>
          <a:lstStyle/>
          <a:p>
            <a:r>
              <a:rPr lang="en-GB" sz="6000" dirty="0"/>
              <a:t>1 kings 4</a:t>
            </a:r>
          </a:p>
        </p:txBody>
      </p:sp>
      <p:sp>
        <p:nvSpPr>
          <p:cNvPr id="3" name="Subtitle 2">
            <a:extLst>
              <a:ext uri="{FF2B5EF4-FFF2-40B4-BE49-F238E27FC236}">
                <a16:creationId xmlns:a16="http://schemas.microsoft.com/office/drawing/2014/main" id="{7DA4D1A4-5793-F47F-F7E0-AA0D3833D306}"/>
              </a:ext>
            </a:extLst>
          </p:cNvPr>
          <p:cNvSpPr>
            <a:spLocks noGrp="1"/>
          </p:cNvSpPr>
          <p:nvPr>
            <p:ph type="subTitle" idx="1"/>
          </p:nvPr>
        </p:nvSpPr>
        <p:spPr/>
        <p:txBody>
          <a:bodyPr>
            <a:normAutofit/>
          </a:bodyPr>
          <a:lstStyle/>
          <a:p>
            <a:r>
              <a:rPr lang="en-GB" sz="2400"/>
              <a:t>Golden ag</a:t>
            </a:r>
            <a:r>
              <a:rPr lang="en-GB" sz="2400" dirty="0"/>
              <a:t>e</a:t>
            </a:r>
          </a:p>
        </p:txBody>
      </p:sp>
    </p:spTree>
    <p:extLst>
      <p:ext uri="{BB962C8B-B14F-4D97-AF65-F5344CB8AC3E}">
        <p14:creationId xmlns:p14="http://schemas.microsoft.com/office/powerpoint/2010/main" val="713697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49FE3-7DB6-BAD0-F0E2-AF2EA806520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4F4504F-E142-91F6-B9BE-7B70EC8561D5}"/>
              </a:ext>
            </a:extLst>
          </p:cNvPr>
          <p:cNvSpPr/>
          <p:nvPr/>
        </p:nvSpPr>
        <p:spPr>
          <a:xfrm>
            <a:off x="0" y="-794410"/>
            <a:ext cx="12191999" cy="7355860"/>
          </a:xfrm>
          <a:prstGeom prst="rect">
            <a:avLst/>
          </a:prstGeom>
        </p:spPr>
        <p:txBody>
          <a:bodyPr wrap="square">
            <a:spAutoFit/>
          </a:bodyPr>
          <a:lstStyle/>
          <a:p>
            <a:endParaRPr lang="en-GB" sz="3600" b="1" dirty="0">
              <a:solidFill>
                <a:srgbClr val="222222"/>
              </a:solidFill>
              <a:ea typeface="Times New Roman" panose="02020603050405020304" pitchFamily="18" charset="0"/>
              <a:cs typeface="Calibri" panose="020F0502020204030204" pitchFamily="34" charset="0"/>
            </a:endParaRPr>
          </a:p>
          <a:p>
            <a:endParaRPr lang="en-GB" sz="3600" b="1" kern="100" dirty="0">
              <a:effectLst/>
              <a:latin typeface="+mj-lt"/>
              <a:ea typeface="Aptos" panose="020B0004020202020204" pitchFamily="34" charset="0"/>
              <a:cs typeface="Times New Roman" panose="02020603050405020304" pitchFamily="18" charset="0"/>
            </a:endParaRPr>
          </a:p>
          <a:p>
            <a:endParaRPr lang="en-GB" sz="3600" b="1" kern="100" dirty="0">
              <a:latin typeface="+mj-lt"/>
              <a:cs typeface="Times New Roman" panose="02020603050405020304" pitchFamily="18" charset="0"/>
            </a:endParaRPr>
          </a:p>
          <a:p>
            <a:pPr algn="ctr"/>
            <a:r>
              <a:rPr lang="en-GB" sz="3200" b="1" kern="100" baseline="30000" dirty="0">
                <a:latin typeface="+mj-lt"/>
                <a:cs typeface="Times New Roman" panose="02020603050405020304" pitchFamily="18" charset="0"/>
              </a:rPr>
              <a:t>3</a:t>
            </a:r>
            <a:r>
              <a:rPr lang="en-GB" sz="3200" b="1" kern="100" dirty="0">
                <a:latin typeface="+mj-lt"/>
                <a:cs typeface="Times New Roman" panose="02020603050405020304" pitchFamily="18" charset="0"/>
              </a:rPr>
              <a:t> …nation shall not lift up sword against nation,</a:t>
            </a:r>
          </a:p>
          <a:p>
            <a:pPr algn="ctr"/>
            <a:r>
              <a:rPr lang="en-GB" sz="3200" b="1" kern="100" dirty="0">
                <a:latin typeface="+mj-lt"/>
                <a:cs typeface="Times New Roman" panose="02020603050405020304" pitchFamily="18" charset="0"/>
              </a:rPr>
              <a:t>	neither shall they learn war anymore;</a:t>
            </a:r>
          </a:p>
          <a:p>
            <a:pPr algn="ctr"/>
            <a:r>
              <a:rPr lang="en-GB" sz="3200" b="1" kern="100" dirty="0">
                <a:latin typeface="+mj-lt"/>
                <a:cs typeface="Times New Roman" panose="02020603050405020304" pitchFamily="18" charset="0"/>
              </a:rPr>
              <a:t>	</a:t>
            </a:r>
            <a:r>
              <a:rPr lang="en-GB" sz="3200" b="1" kern="100" baseline="30000" dirty="0">
                <a:latin typeface="+mj-lt"/>
                <a:cs typeface="Times New Roman" panose="02020603050405020304" pitchFamily="18" charset="0"/>
              </a:rPr>
              <a:t>4</a:t>
            </a:r>
            <a:r>
              <a:rPr lang="en-GB" sz="3200" b="1" kern="100" dirty="0">
                <a:latin typeface="+mj-lt"/>
                <a:cs typeface="Times New Roman" panose="02020603050405020304" pitchFamily="18" charset="0"/>
              </a:rPr>
              <a:t> </a:t>
            </a:r>
            <a:r>
              <a:rPr lang="en-GB" sz="3200" b="1" kern="100" dirty="0">
                <a:highlight>
                  <a:srgbClr val="FFFF00"/>
                </a:highlight>
                <a:latin typeface="+mj-lt"/>
                <a:cs typeface="Times New Roman" panose="02020603050405020304" pitchFamily="18" charset="0"/>
              </a:rPr>
              <a:t>but they shall sit every man under his vine and under his fig tree,</a:t>
            </a:r>
          </a:p>
          <a:p>
            <a:pPr algn="ctr"/>
            <a:r>
              <a:rPr lang="en-GB" sz="3200" b="1" kern="100" dirty="0">
                <a:latin typeface="+mj-lt"/>
                <a:cs typeface="Times New Roman" panose="02020603050405020304" pitchFamily="18" charset="0"/>
              </a:rPr>
              <a:t>	and no one shall make them afraid,</a:t>
            </a:r>
          </a:p>
          <a:p>
            <a:pPr algn="ctr"/>
            <a:r>
              <a:rPr lang="en-GB" sz="3200" b="1" kern="100" dirty="0">
                <a:latin typeface="+mj-lt"/>
                <a:cs typeface="Times New Roman" panose="02020603050405020304" pitchFamily="18" charset="0"/>
              </a:rPr>
              <a:t>for the mouth of the LORD of hosts has spoken. </a:t>
            </a:r>
          </a:p>
          <a:p>
            <a:pPr algn="ctr"/>
            <a:endParaRPr lang="en-GB" sz="3200" b="1" kern="100" dirty="0">
              <a:latin typeface="+mj-lt"/>
              <a:cs typeface="Times New Roman" panose="02020603050405020304" pitchFamily="18" charset="0"/>
            </a:endParaRPr>
          </a:p>
          <a:p>
            <a:pPr algn="ctr"/>
            <a:r>
              <a:rPr lang="en-GB" sz="3200" b="1" kern="100" dirty="0">
                <a:latin typeface="+mj-lt"/>
                <a:cs typeface="Times New Roman" panose="02020603050405020304" pitchFamily="18" charset="0"/>
              </a:rPr>
              <a:t>Micah 4:3-4 (ESV)</a:t>
            </a:r>
          </a:p>
          <a:p>
            <a:pPr algn="r"/>
            <a:r>
              <a:rPr lang="en-GB" sz="3600" b="1" kern="100" dirty="0">
                <a:latin typeface="+mj-lt"/>
                <a:cs typeface="Times New Roman" panose="02020603050405020304" pitchFamily="18" charset="0"/>
              </a:rPr>
              <a:t>					</a:t>
            </a:r>
            <a:endParaRPr lang="en-GB" sz="3600" b="1" dirty="0"/>
          </a:p>
          <a:p>
            <a:endParaRPr lang="en-GB" sz="3600" dirty="0"/>
          </a:p>
          <a:p>
            <a:r>
              <a:rPr lang="en-GB" sz="3600" b="1" dirty="0"/>
              <a:t>							</a:t>
            </a:r>
            <a:endParaRPr lang="en-GB"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1054105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265</TotalTime>
  <Words>428</Words>
  <Application>Microsoft Office PowerPoint</Application>
  <PresentationFormat>Widescreen</PresentationFormat>
  <Paragraphs>101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Gill Sans MT</vt:lpstr>
      <vt:lpstr>Times New Roman</vt:lpstr>
      <vt:lpstr>Gallery</vt:lpstr>
      <vt:lpstr>1 kings 4</vt:lpstr>
      <vt:lpstr>PowerPoint Presentation</vt:lpstr>
      <vt:lpstr>PowerPoint Presentation</vt:lpstr>
      <vt:lpstr>PowerPoint Presentation</vt:lpstr>
      <vt:lpstr>PowerPoint Presentation</vt:lpstr>
      <vt:lpstr>PowerPoint Presentation</vt:lpstr>
      <vt:lpstr>PowerPoint Presentation</vt:lpstr>
      <vt:lpstr>1 kings 4</vt:lpstr>
      <vt:lpstr>PowerPoint Presentation</vt:lpstr>
      <vt:lpstr>1 kings 4</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Exodus 7:14- 10: 29</dc:title>
  <dc:creator>jonathan.gilmour.06@aberdeen.ac.uk</dc:creator>
  <cp:lastModifiedBy>Jonathan Gilmour</cp:lastModifiedBy>
  <cp:revision>29</cp:revision>
  <dcterms:created xsi:type="dcterms:W3CDTF">2024-02-16T17:38:30Z</dcterms:created>
  <dcterms:modified xsi:type="dcterms:W3CDTF">2025-08-29T10:15:53Z</dcterms:modified>
</cp:coreProperties>
</file>